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8" r:id="rId1"/>
    <p:sldMasterId id="2147483730" r:id="rId2"/>
  </p:sldMasterIdLst>
  <p:notesMasterIdLst>
    <p:notesMasterId r:id="rId66"/>
  </p:notesMasterIdLst>
  <p:handoutMasterIdLst>
    <p:handoutMasterId r:id="rId67"/>
  </p:handoutMasterIdLst>
  <p:sldIdLst>
    <p:sldId id="334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5" r:id="rId11"/>
    <p:sldId id="344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4" r:id="rId20"/>
    <p:sldId id="357" r:id="rId21"/>
    <p:sldId id="358" r:id="rId22"/>
    <p:sldId id="356" r:id="rId23"/>
    <p:sldId id="257" r:id="rId24"/>
    <p:sldId id="335" r:id="rId25"/>
    <p:sldId id="258" r:id="rId26"/>
    <p:sldId id="259" r:id="rId27"/>
    <p:sldId id="260" r:id="rId28"/>
    <p:sldId id="261" r:id="rId29"/>
    <p:sldId id="262" r:id="rId30"/>
    <p:sldId id="263" r:id="rId31"/>
    <p:sldId id="268" r:id="rId32"/>
    <p:sldId id="269" r:id="rId33"/>
    <p:sldId id="270" r:id="rId34"/>
    <p:sldId id="271" r:id="rId35"/>
    <p:sldId id="273" r:id="rId36"/>
    <p:sldId id="274" r:id="rId37"/>
    <p:sldId id="275" r:id="rId38"/>
    <p:sldId id="276" r:id="rId39"/>
    <p:sldId id="277" r:id="rId40"/>
    <p:sldId id="279" r:id="rId41"/>
    <p:sldId id="280" r:id="rId42"/>
    <p:sldId id="281" r:id="rId43"/>
    <p:sldId id="282" r:id="rId44"/>
    <p:sldId id="285" r:id="rId45"/>
    <p:sldId id="288" r:id="rId46"/>
    <p:sldId id="289" r:id="rId47"/>
    <p:sldId id="299" r:id="rId48"/>
    <p:sldId id="300" r:id="rId49"/>
    <p:sldId id="332" r:id="rId50"/>
    <p:sldId id="336" r:id="rId51"/>
    <p:sldId id="303" r:id="rId52"/>
    <p:sldId id="304" r:id="rId53"/>
    <p:sldId id="305" r:id="rId54"/>
    <p:sldId id="306" r:id="rId55"/>
    <p:sldId id="310" r:id="rId56"/>
    <p:sldId id="311" r:id="rId57"/>
    <p:sldId id="312" r:id="rId58"/>
    <p:sldId id="313" r:id="rId59"/>
    <p:sldId id="315" r:id="rId60"/>
    <p:sldId id="316" r:id="rId61"/>
    <p:sldId id="317" r:id="rId62"/>
    <p:sldId id="318" r:id="rId63"/>
    <p:sldId id="319" r:id="rId64"/>
    <p:sldId id="330" r:id="rId6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8650"/>
    <a:srgbClr val="000099"/>
    <a:srgbClr val="0000FF"/>
    <a:srgbClr val="000066"/>
    <a:srgbClr val="0033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7128" autoAdjust="0"/>
    <p:restoredTop sz="94575" autoAdjust="0"/>
  </p:normalViewPr>
  <p:slideViewPr>
    <p:cSldViewPr snapToGrid="0">
      <p:cViewPr>
        <p:scale>
          <a:sx n="70" d="100"/>
          <a:sy n="70" d="100"/>
        </p:scale>
        <p:origin x="-2622" y="-7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7" rIns="92471" bIns="46237" numCol="1" anchor="t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7" rIns="92471" bIns="46237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endParaRPr lang="en-US" dirty="0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7" rIns="92471" bIns="46237" numCol="1" anchor="b" anchorCtr="0" compatLnSpc="1">
            <a:prstTxWarp prst="textNoShape">
              <a:avLst/>
            </a:prstTxWarp>
          </a:bodyPr>
          <a:lstStyle>
            <a:lvl1pPr defTabSz="925513">
              <a:defRPr sz="1200"/>
            </a:lvl1pPr>
          </a:lstStyle>
          <a:p>
            <a:endParaRPr lang="en-US" dirty="0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1" tIns="46237" rIns="92471" bIns="46237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fld id="{89C27B3C-D1DC-441C-900E-473736F41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081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754F7-C530-4C73-AD12-C3EE32701A2C}" type="datetimeFigureOut">
              <a:rPr lang="en-US" smtClean="0"/>
              <a:pPr/>
              <a:t>4/20/2013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676BB-60AF-4CFA-A7BD-92ED388DCFA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77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m_ppt_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908300"/>
            <a:ext cx="9144000" cy="2158375"/>
          </a:xfrm>
        </p:spPr>
        <p:txBody>
          <a:bodyPr/>
          <a:lstStyle>
            <a:lvl1pPr algn="ctr">
              <a:defRPr sz="4000">
                <a:solidFill>
                  <a:srgbClr val="203C6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90" y="5055380"/>
            <a:ext cx="9144000" cy="9144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67855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0" y="1865410"/>
            <a:ext cx="9144000" cy="1588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 userDrawn="1"/>
        </p:nvSpPr>
        <p:spPr>
          <a:xfrm>
            <a:off x="3424586" y="6472517"/>
            <a:ext cx="2279276" cy="367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www.duanemorris.com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5996063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©2013 Duane Morris LLP. All Rights Reserved. Duane Morris is a registered service mark of Duane Morris LLP. 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 Morris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Firm and Affiliate Offices</a:t>
            </a: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 | New York | London | Singapore | Los Angeles | Chicago | Houston | Hanoi | Philadelphia | San Diego | San Francisco | Palo Alto | Baltimore | Boston | Washington, D.C.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Las Vegas | Atlanta | Miami | Pittsburgh | Newark | Boca Raton | Wilmington | Cherry Hill | Lake Tahoe | Ho Chi Minh City | Duane Morris LLP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A Delaware limited liability partnership</a:t>
            </a:r>
            <a:endParaRPr lang="en-US" sz="700" baseline="0" dirty="0">
              <a:solidFill>
                <a:srgbClr val="203C6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>
        <p:tmplLst>
          <p:tmpl lvl="1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mi_ppt_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4990"/>
            <a:ext cx="9144000" cy="6858000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960" y="3630869"/>
            <a:ext cx="8214360" cy="2458386"/>
          </a:xfrm>
        </p:spPr>
        <p:txBody>
          <a:bodyPr/>
          <a:lstStyle>
            <a:lvl1pPr algn="ctr">
              <a:defRPr sz="6000">
                <a:solidFill>
                  <a:srgbClr val="203C6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112719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©2010 Duane Morris LLP. All Rights Reserved. Duane Morris is a registered service mark of Duane Morris LLP. 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 Morris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Firm and Affiliate Offices</a:t>
            </a: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 | New York | London | Singapore | Los Angeles | Chicago | Houston | Hanoi | Philadelphia | San Diego | San Francisco | Baltimore | Boston | Washington, D.C.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Las Vegas | Atlanta | Miami | Pittsburgh | Newark | Boca Raton | Wilmington | Cherry Hill | Princeton | Lake Tahoe | Ho Chi Minh City | Duane Morris LLP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A Delaware limited liability partnership</a:t>
            </a:r>
            <a:endParaRPr lang="en-US" dirty="0"/>
          </a:p>
        </p:txBody>
      </p:sp>
      <p:pic>
        <p:nvPicPr>
          <p:cNvPr id="5" name="Picture 4" descr="dmi_ppt_1.jpg"/>
          <p:cNvPicPr/>
          <p:nvPr userDrawn="1"/>
        </p:nvPicPr>
        <p:blipFill>
          <a:blip r:embed="rId2" cstate="print"/>
          <a:srcRect t="94658"/>
          <a:stretch>
            <a:fillRect/>
          </a:stretch>
        </p:blipFill>
        <p:spPr>
          <a:xfrm>
            <a:off x="0" y="6505732"/>
            <a:ext cx="9144000" cy="3672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m_pp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990" y="5055380"/>
            <a:ext cx="9144000" cy="914400"/>
          </a:xfrm>
        </p:spPr>
        <p:txBody>
          <a:bodyPr/>
          <a:lstStyle>
            <a:lvl1pPr marL="0" indent="0" algn="ctr">
              <a:buFontTx/>
              <a:buNone/>
              <a:defRPr sz="2400" b="1">
                <a:solidFill>
                  <a:srgbClr val="67855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1865411"/>
            <a:ext cx="9144000" cy="1588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24586" y="6472518"/>
            <a:ext cx="2279276" cy="367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www.duanemorris.com</a:t>
            </a:r>
            <a:endParaRPr lang="en-US" sz="1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996063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©2011 Duane Morris LLP. All Rights Reserved. Duane Morris is a registered service mark of Duane Morris LLP. </a:t>
            </a:r>
            <a:b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 Morris – Firm and Affiliate Offices | New York | London | Singapore | Los Angeles | Chicago | Houston | Hanoi | Philadelphia | San Diego | San Francisco | Baltimore | Boston | Washington, D.C.</a:t>
            </a:r>
            <a:b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Las Vegas | Atlanta | Miami | Pittsburgh | Newark | Boca Raton | Wilmington | Cherry Hill | Princeton | Lake Tahoe | Ho Chi Minh City | Duane Morris LLP – A Delaware limited liability partnership</a:t>
            </a:r>
            <a:endParaRPr lang="en-US" sz="700" dirty="0">
              <a:solidFill>
                <a:srgbClr val="203C6A"/>
              </a:solidFill>
              <a:latin typeface="Franklin Gothic Book" pitchFamily="34" charset="0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3783248"/>
            <a:ext cx="9144000" cy="864952"/>
          </a:xfrm>
        </p:spPr>
        <p:txBody>
          <a:bodyPr/>
          <a:lstStyle>
            <a:lvl1pPr algn="ctr">
              <a:defRPr sz="4000" b="1">
                <a:solidFill>
                  <a:srgbClr val="203C6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r>
              <a:rPr lang="en-US" dirty="0" smtClean="0"/>
              <a:t>DM3/1744750.1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1"/>
          </p:nvPr>
        </p:nvSpPr>
        <p:spPr>
          <a:xfrm>
            <a:off x="5715000" y="6492240"/>
            <a:ext cx="2895600" cy="36576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20DBD-8383-4D00-AAB1-13DA5209C452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>
        <p:tmplLst>
          <p:tmpl lvl="1">
            <p:tnLst>
              <p:par>
                <p:cTn presetID="53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010" y="1068779"/>
            <a:ext cx="8595360" cy="868680"/>
          </a:xfrm>
        </p:spPr>
        <p:txBody>
          <a:bodyPr/>
          <a:lstStyle>
            <a:lvl1pPr>
              <a:defRPr sz="33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10" y="1995055"/>
            <a:ext cx="8577072" cy="4480560"/>
          </a:xfrm>
        </p:spPr>
        <p:txBody>
          <a:bodyPr/>
          <a:lstStyle>
            <a:lvl1pPr marL="685800" indent="-685800">
              <a:buFont typeface="+mj-lt"/>
              <a:buAutoNum type="arabicPeriod"/>
              <a:defRPr sz="3000"/>
            </a:lvl1pPr>
            <a:lvl2pPr marL="1196975" indent="-514350">
              <a:buFont typeface="+mj-lt"/>
              <a:buAutoNum type="alphaLcPeriod"/>
              <a:defRPr sz="2600"/>
            </a:lvl2pPr>
            <a:lvl3pPr marL="1714500" indent="-514350">
              <a:buFont typeface="+mj-lt"/>
              <a:buAutoNum type="romanLcPeriod"/>
              <a:defRPr sz="2400"/>
            </a:lvl3pPr>
            <a:lvl4pPr marL="2114550" indent="-403225" defTabSz="914400">
              <a:buFont typeface="Wingdings" pitchFamily="2" charset="2"/>
              <a:buChar char="§"/>
              <a:defRPr sz="2000"/>
            </a:lvl4pPr>
            <a:lvl5pPr marL="2293938" indent="-406400"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4842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7803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10" y="920464"/>
            <a:ext cx="8229600" cy="984536"/>
          </a:xfrm>
        </p:spPr>
        <p:txBody>
          <a:bodyPr/>
          <a:lstStyle>
            <a:lvl1pPr>
              <a:defRPr sz="33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7882" y="1905000"/>
            <a:ext cx="4059506" cy="49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882" y="2399725"/>
            <a:ext cx="405950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1905000"/>
            <a:ext cx="4041775" cy="4947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39972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725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9997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932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992569"/>
            <a:ext cx="3008313" cy="1162051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2571"/>
            <a:ext cx="5111750" cy="548443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2154622"/>
            <a:ext cx="3008313" cy="432238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1753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54243"/>
            <a:ext cx="5486400" cy="35733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6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1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4092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Slide (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819400"/>
            <a:ext cx="8839200" cy="2235201"/>
          </a:xfrm>
        </p:spPr>
        <p:txBody>
          <a:bodyPr/>
          <a:lstStyle>
            <a:lvl1pPr marL="0" indent="0" algn="ctr">
              <a:buFontTx/>
              <a:buNone/>
              <a:defRPr sz="40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9D15E-8892-4E10-80E5-F7F3BBA56D43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DB3A7BB-001D-45CD-9CF4-905537FE6E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3" cstate="print"/>
          <a:srcRect t="14569" r="3993" b="64297"/>
          <a:stretch>
            <a:fillRect/>
          </a:stretch>
        </p:blipFill>
        <p:spPr bwMode="auto">
          <a:xfrm>
            <a:off x="5924550" y="6326717"/>
            <a:ext cx="3219450" cy="531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88849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1069847"/>
            <a:ext cx="8479228" cy="913331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048" y="1993392"/>
            <a:ext cx="8479228" cy="4483608"/>
          </a:xfrm>
        </p:spPr>
        <p:txBody>
          <a:bodyPr/>
          <a:lstStyle>
            <a:lvl1pPr>
              <a:defRPr sz="3000"/>
            </a:lvl1pPr>
            <a:lvl2pPr marL="1263650" indent="-577850">
              <a:defRPr sz="2600"/>
            </a:lvl2pPr>
            <a:lvl3pPr marL="1720850" indent="-461963">
              <a:defRPr sz="2400"/>
            </a:lvl3pPr>
            <a:lvl4pPr marL="2054225" indent="-333375"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5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fld id="{9AA6A066-A4C4-480F-B957-E403B2B8D4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AD9258-8C84-449F-9EA6-4A6CEF63936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23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AD9258-8C84-449F-9EA6-4A6CEF63936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604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AD9258-8C84-449F-9EA6-4A6CEF63936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9470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362075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AD9258-8C84-449F-9EA6-4A6CEF63936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438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971801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prstGeom prst="rect">
            <a:avLst/>
          </a:prstGeo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DAD9258-8C84-449F-9EA6-4A6CEF63936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72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10" y="604421"/>
            <a:ext cx="8229600" cy="9845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996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9972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5996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9972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457200" y="6477000"/>
            <a:ext cx="21336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03C6A"/>
                </a:solidFill>
              </a:defRPr>
            </a:lvl1pPr>
          </a:lstStyle>
          <a:p>
            <a:fld id="{9AA6A066-A4C4-480F-B957-E403B2B8D4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2570"/>
            <a:ext cx="3008313" cy="1162050"/>
          </a:xfrm>
        </p:spPr>
        <p:txBody>
          <a:bodyPr anchor="b"/>
          <a:lstStyle>
            <a:lvl1pPr algn="ctr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257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54620"/>
            <a:ext cx="3008313" cy="4691063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54243"/>
            <a:ext cx="5486400" cy="35733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gal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0" y="6112719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©2010 Duane Morris LLP. All Rights Reserved. Duane Morris is a registered service mark of Duane Morris LLP. 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 Morris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Firm and Affiliate Offices</a:t>
            </a: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 | New York | London | Singapore | Los Angeles | Chicago | Houston | Hanoi | Philadelphia | San Diego | San Francisco | Baltimore | Boston | Washington, D.C.</a:t>
            </a:r>
            <a:b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70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Las Vegas | Atlanta | Miami | Pittsburgh | Newark | Boca Raton | Wilmington | Cherry Hill | Princeton | Lake Tahoe | Ho Chi Minh City | Duane Morris LLP – </a:t>
            </a:r>
            <a:r>
              <a:rPr lang="en-US" sz="700" i="1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A Delaware limited liability partnership</a:t>
            </a:r>
            <a:endParaRPr lang="en-US" baseline="0" dirty="0"/>
          </a:p>
        </p:txBody>
      </p:sp>
      <p:sp>
        <p:nvSpPr>
          <p:cNvPr id="15" name="Subtitle 4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82880" y="5000781"/>
            <a:ext cx="8641080" cy="836140"/>
          </a:xfrm>
        </p:spPr>
        <p:txBody>
          <a:bodyPr/>
          <a:lstStyle>
            <a:lvl1pPr algn="ctr">
              <a:buNone/>
              <a:defRPr sz="2000" baseline="0">
                <a:solidFill>
                  <a:srgbClr val="678553"/>
                </a:solidFill>
              </a:defRPr>
            </a:lvl1pPr>
          </a:lstStyle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Jonathan Segal, Esq.</a:t>
            </a:r>
            <a:endParaRPr lang="en-US" dirty="0"/>
          </a:p>
        </p:txBody>
      </p:sp>
      <p:pic>
        <p:nvPicPr>
          <p:cNvPr id="6" name="Picture 5" descr="dmi_ppt_1.jpg"/>
          <p:cNvPicPr/>
          <p:nvPr userDrawn="1"/>
        </p:nvPicPr>
        <p:blipFill>
          <a:blip r:embed="rId2" cstate="print"/>
          <a:srcRect t="94658"/>
          <a:stretch>
            <a:fillRect/>
          </a:stretch>
        </p:blipFill>
        <p:spPr>
          <a:xfrm>
            <a:off x="0" y="6490741"/>
            <a:ext cx="9144000" cy="367259"/>
          </a:xfrm>
          <a:prstGeom prst="rect">
            <a:avLst/>
          </a:prstGeom>
        </p:spPr>
      </p:pic>
      <p:pic>
        <p:nvPicPr>
          <p:cNvPr id="11" name="Picture 10" descr="dmi_ppt_1.jpg"/>
          <p:cNvPicPr>
            <a:picLocks noChangeAspect="1"/>
          </p:cNvPicPr>
          <p:nvPr userDrawn="1"/>
        </p:nvPicPr>
        <p:blipFill>
          <a:blip r:embed="rId2" cstate="print"/>
          <a:srcRect t="22349" b="50383"/>
          <a:stretch>
            <a:fillRect/>
          </a:stretch>
        </p:blipFill>
        <p:spPr>
          <a:xfrm>
            <a:off x="0" y="5"/>
            <a:ext cx="9144000" cy="185878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" y="2113613"/>
            <a:ext cx="8610600" cy="2518347"/>
          </a:xfrm>
        </p:spPr>
        <p:txBody>
          <a:bodyPr/>
          <a:lstStyle>
            <a:lvl1pPr algn="ctr">
              <a:defRPr sz="3800">
                <a:solidFill>
                  <a:srgbClr val="203C6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Text Box 4"/>
          <p:cNvSpPr txBox="1">
            <a:spLocks noChangeArrowheads="1"/>
          </p:cNvSpPr>
          <p:nvPr userDrawn="1"/>
        </p:nvSpPr>
        <p:spPr bwMode="auto">
          <a:xfrm>
            <a:off x="0" y="5815965"/>
            <a:ext cx="9144000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sz="850" b="0" dirty="0">
                <a:latin typeface="Arial" pitchFamily="34" charset="0"/>
                <a:cs typeface="Arial" pitchFamily="34" charset="0"/>
              </a:rPr>
              <a:t>*</a:t>
            </a:r>
            <a:r>
              <a:rPr lang="en-US" sz="850" b="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Participation in this seminar does not establish an attorney-client relationship between 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</a:t>
            </a:r>
            <a:r>
              <a:rPr lang="en-US" sz="850" b="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 Morris LLP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50" b="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(or the </a:t>
            </a:r>
            <a:r>
              <a:rPr lang="en-US" sz="850" b="0" baseline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Duane Morris I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nstitute</a:t>
            </a:r>
            <a:r>
              <a:rPr lang="en-US" sz="850" b="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) and any participant (or his or her employer.) 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</a:b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Further</a:t>
            </a:r>
            <a:r>
              <a:rPr lang="en-US" sz="850" b="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, no statements made in this seminar or in the materials should be construed as legal advice 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pertaining to </a:t>
            </a:r>
            <a:r>
              <a:rPr lang="en-US" sz="850" b="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specific factual situations</a:t>
            </a:r>
            <a:r>
              <a:rPr lang="en-US" sz="850" b="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850" b="0" dirty="0">
              <a:solidFill>
                <a:srgbClr val="203C6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45274"/>
            <a:ext cx="211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DM2\1800673.5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m_ppt_2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48" y="1993392"/>
            <a:ext cx="8576248" cy="451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48" y="1069847"/>
            <a:ext cx="8593528" cy="91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382871" y="6472517"/>
            <a:ext cx="2279276" cy="367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 pitchFamily="34" charset="0"/>
                <a:cs typeface="Arial" pitchFamily="34" charset="0"/>
              </a:rPr>
              <a:t>www.duanemorris.com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13161"/>
            <a:ext cx="9144000" cy="1588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>
          <a:xfrm>
            <a:off x="381000" y="6492875"/>
            <a:ext cx="2133600" cy="365125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rgbClr val="203C6A"/>
                </a:solidFill>
              </a:defRPr>
            </a:lvl1pPr>
          </a:lstStyle>
          <a:p>
            <a:fld id="{9AA6A066-A4C4-480F-B957-E403B2B8D44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9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E8650"/>
          </a:solidFill>
          <a:latin typeface="Arial" pitchFamily="34" charset="0"/>
          <a:ea typeface="+mj-ea"/>
          <a:cs typeface="Arial" pitchFamily="34" charset="0"/>
        </a:defRPr>
      </a:lvl1pPr>
      <a:lvl2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2pPr>
      <a:lvl3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3pPr>
      <a:lvl4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4pPr>
      <a:lvl5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5pPr>
      <a:lvl6pPr marL="4572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6pPr>
      <a:lvl7pPr marL="9144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7pPr>
      <a:lvl8pPr marL="13716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8pPr>
      <a:lvl9pPr marL="18288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9pPr>
    </p:titleStyle>
    <p:bodyStyle>
      <a:lvl1pPr marL="688975" indent="-688975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3000">
          <a:solidFill>
            <a:srgbClr val="203C6A"/>
          </a:solidFill>
          <a:latin typeface="Arial" pitchFamily="34" charset="0"/>
          <a:ea typeface="+mn-ea"/>
          <a:cs typeface="Arial" pitchFamily="34" charset="0"/>
        </a:defRPr>
      </a:lvl1pPr>
      <a:lvl2pPr marL="1198563" indent="-449263" algn="l" rtl="0" eaLnBrk="1" fontAlgn="base" hangingPunct="1">
        <a:spcBef>
          <a:spcPct val="20000"/>
        </a:spcBef>
        <a:spcAft>
          <a:spcPct val="0"/>
        </a:spcAft>
        <a:buFont typeface="+mj-lt"/>
        <a:buAutoNum type="alphaLcPeriod"/>
        <a:defRPr sz="2400">
          <a:solidFill>
            <a:srgbClr val="203C6A"/>
          </a:solidFill>
          <a:latin typeface="Arial" pitchFamily="34" charset="0"/>
          <a:cs typeface="Arial" pitchFamily="34" charset="0"/>
        </a:defRPr>
      </a:lvl2pPr>
      <a:lvl3pPr marL="1603375" indent="-344488" algn="l" rtl="0" eaLnBrk="1" fontAlgn="base" hangingPunct="1">
        <a:spcBef>
          <a:spcPct val="20000"/>
        </a:spcBef>
        <a:spcAft>
          <a:spcPct val="0"/>
        </a:spcAft>
        <a:buFont typeface="+mj-lt"/>
        <a:buAutoNum type="romanLcPeriod"/>
        <a:defRPr sz="2000">
          <a:solidFill>
            <a:srgbClr val="203C6A"/>
          </a:solidFill>
          <a:latin typeface="Arial" pitchFamily="34" charset="0"/>
          <a:cs typeface="Arial" pitchFamily="34" charset="0"/>
        </a:defRPr>
      </a:lvl3pPr>
      <a:lvl4pPr marL="2054225" indent="-396875" algn="l" defTabSz="7937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800">
          <a:solidFill>
            <a:srgbClr val="203C6A"/>
          </a:solidFill>
          <a:latin typeface="Arial" pitchFamily="34" charset="0"/>
          <a:cs typeface="Arial" pitchFamily="34" charset="0"/>
        </a:defRPr>
      </a:lvl4pPr>
      <a:lvl5pPr marL="2400300" indent="-346075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203C6A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m_ppt_2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48" y="1993393"/>
            <a:ext cx="8576248" cy="4481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904" y="1068779"/>
            <a:ext cx="8593528" cy="864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382871" y="6472518"/>
            <a:ext cx="2279276" cy="3675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www.duanemorris.com</a:t>
            </a:r>
            <a:endParaRPr lang="en-US" sz="12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13162"/>
            <a:ext cx="9144000" cy="1588"/>
          </a:xfrm>
          <a:prstGeom prst="line">
            <a:avLst/>
          </a:prstGeom>
          <a:ln w="158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" y="649287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590800" y="6492240"/>
            <a:ext cx="3733800" cy="36576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9A521FA-878B-4D06-8267-29EA4D3F0B48}" type="datetime1">
              <a:rPr lang="en-US" smtClean="0"/>
              <a:pPr>
                <a:defRPr/>
              </a:pPr>
              <a:t>4/20/2013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7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0" indent="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6E8650"/>
          </a:solidFill>
          <a:latin typeface="Arial" pitchFamily="34" charset="0"/>
          <a:ea typeface="+mj-ea"/>
          <a:cs typeface="Arial" pitchFamily="34" charset="0"/>
        </a:defRPr>
      </a:lvl1pPr>
      <a:lvl2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2pPr>
      <a:lvl3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3pPr>
      <a:lvl4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4pPr>
      <a:lvl5pPr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5pPr>
      <a:lvl6pPr marL="4572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6pPr>
      <a:lvl7pPr marL="9144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7pPr>
      <a:lvl8pPr marL="13716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8pPr>
      <a:lvl9pPr marL="1828800" indent="228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1B325F"/>
          </a:solidFill>
          <a:latin typeface="Adobe Heiti Std R" pitchFamily="34" charset="-128"/>
        </a:defRPr>
      </a:lvl9pPr>
    </p:titleStyle>
    <p:bodyStyle>
      <a:lvl1pPr marL="463550" indent="-4635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000">
          <a:solidFill>
            <a:srgbClr val="203C6A"/>
          </a:solidFill>
          <a:latin typeface="Arial" pitchFamily="34" charset="0"/>
          <a:ea typeface="+mn-ea"/>
          <a:cs typeface="Arial" pitchFamily="34" charset="0"/>
        </a:defRPr>
      </a:lvl1pPr>
      <a:lvl2pPr marL="914400" indent="-403225" algn="l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rgbClr val="203C6A"/>
          </a:solidFill>
          <a:latin typeface="Arial" pitchFamily="34" charset="0"/>
          <a:cs typeface="Arial" pitchFamily="34" charset="0"/>
        </a:defRPr>
      </a:lvl2pPr>
      <a:lvl3pPr marL="1377950" indent="-4048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rgbClr val="203C6A"/>
          </a:solidFill>
          <a:latin typeface="Arial" pitchFamily="34" charset="0"/>
          <a:cs typeface="Arial" pitchFamily="34" charset="0"/>
        </a:defRPr>
      </a:lvl3pPr>
      <a:lvl4pPr marL="1828800" indent="-40322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rgbClr val="203C6A"/>
          </a:solidFill>
          <a:latin typeface="Arial" pitchFamily="34" charset="0"/>
          <a:cs typeface="Arial" pitchFamily="34" charset="0"/>
        </a:defRPr>
      </a:lvl4pPr>
      <a:lvl5pPr marL="2292350" indent="-404813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rgbClr val="203C6A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B32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771943"/>
            <a:ext cx="9144000" cy="2385593"/>
          </a:xfrm>
        </p:spPr>
        <p:txBody>
          <a:bodyPr/>
          <a:lstStyle/>
          <a:p>
            <a:r>
              <a:rPr lang="en-US" sz="3200" b="1" dirty="0" smtClean="0"/>
              <a:t>Proper Procedures in Conducting </a:t>
            </a:r>
            <a:br>
              <a:rPr lang="en-US" sz="3200" b="1" dirty="0" smtClean="0"/>
            </a:br>
            <a:r>
              <a:rPr lang="en-US" sz="3200" b="1" dirty="0" smtClean="0"/>
              <a:t>HR Workplace Investigations</a:t>
            </a:r>
            <a:r>
              <a:rPr lang="en-US" sz="2800" b="1" dirty="0" smtClean="0"/>
              <a:t>*</a:t>
            </a:r>
            <a:br>
              <a:rPr lang="en-US" sz="2800" b="1" dirty="0" smtClean="0"/>
            </a:br>
            <a:r>
              <a:rPr lang="en-US" sz="2000" i="1" dirty="0"/>
              <a:t>prepared </a:t>
            </a:r>
            <a:r>
              <a:rPr lang="en-US" sz="2000" i="1" dirty="0" smtClean="0"/>
              <a:t>for</a:t>
            </a:r>
            <a:r>
              <a:rPr lang="en-US" sz="2200" i="1" dirty="0" smtClean="0"/>
              <a:t/>
            </a:r>
            <a:br>
              <a:rPr lang="en-US" sz="2200" i="1" dirty="0" smtClean="0"/>
            </a:br>
            <a:r>
              <a:rPr lang="en-US" sz="2400" dirty="0" smtClean="0"/>
              <a:t>Pennsylvania Chamber of Business and Industry</a:t>
            </a:r>
            <a:br>
              <a:rPr lang="en-US" sz="2400" dirty="0" smtClean="0"/>
            </a:br>
            <a:r>
              <a:rPr lang="en-US" sz="2400" dirty="0" smtClean="0"/>
              <a:t>Human Resources Roundtable</a:t>
            </a:r>
            <a:endParaRPr lang="en-US" sz="2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990" y="4944973"/>
            <a:ext cx="9144000" cy="914400"/>
          </a:xfrm>
        </p:spPr>
        <p:txBody>
          <a:bodyPr/>
          <a:lstStyle/>
          <a:p>
            <a:pPr marL="0" indent="0"/>
            <a:r>
              <a:rPr lang="en-US" sz="2000" dirty="0" smtClean="0"/>
              <a:t>presented by</a:t>
            </a:r>
          </a:p>
          <a:p>
            <a:pPr marL="0" indent="0"/>
            <a:r>
              <a:rPr lang="en-US" sz="2000" dirty="0" smtClean="0"/>
              <a:t>Jonathan A. Segal, Esq.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678906"/>
            <a:ext cx="861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*No statements made in this seminar or in the PowerPoint or </a:t>
            </a:r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other materials </a:t>
            </a:r>
            <a:r>
              <a:rPr lang="en-US" sz="70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should be construed as legal advice or as pertaining to specific factual situations. Further</a:t>
            </a:r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, participation </a:t>
            </a:r>
            <a:r>
              <a:rPr lang="en-US" sz="70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in this seminar or any question and answer (during or after the seminar) does not establish </a:t>
            </a:r>
            <a:r>
              <a:rPr lang="en-US" sz="700" dirty="0" smtClean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an attorney-client </a:t>
            </a:r>
            <a:r>
              <a:rPr lang="en-US" sz="700" dirty="0">
                <a:solidFill>
                  <a:srgbClr val="203C6A"/>
                </a:solidFill>
                <a:latin typeface="Arial" pitchFamily="34" charset="0"/>
                <a:cs typeface="Arial" pitchFamily="34" charset="0"/>
              </a:rPr>
              <a:t>relationship between Duane Morris LLP and any participant (or his or her employer).</a:t>
            </a:r>
            <a:endParaRPr lang="en-US" sz="700" dirty="0" smtClean="0">
              <a:solidFill>
                <a:srgbClr val="203C6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6743" y="6487886"/>
            <a:ext cx="172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dirty="0" smtClean="0">
                <a:solidFill>
                  <a:srgbClr val="203C6A"/>
                </a:solidFill>
              </a:rPr>
              <a:t>DM2/4209938.1</a:t>
            </a:r>
            <a:endParaRPr lang="en-US" sz="900" b="0" dirty="0">
              <a:solidFill>
                <a:srgbClr val="203C6A"/>
              </a:solidFill>
            </a:endParaRPr>
          </a:p>
        </p:txBody>
      </p:sp>
      <p:pic>
        <p:nvPicPr>
          <p:cNvPr id="6" name="Picture 5" descr="C:\Users\adj210\Desktop\pachamber 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73" y="4331367"/>
            <a:ext cx="968370" cy="10557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4"/>
            </a:pPr>
            <a:r>
              <a:rPr lang="en-US" dirty="0" smtClean="0"/>
              <a:t>Possible Circumstances Where Employees May be Instructed to Keep Investigation Confidential </a:t>
            </a:r>
            <a:r>
              <a:rPr lang="en-US" sz="2000" dirty="0" smtClean="0"/>
              <a:t>(continued)</a:t>
            </a:r>
          </a:p>
          <a:p>
            <a:pPr lvl="1"/>
            <a:r>
              <a:rPr lang="en-US" dirty="0" smtClean="0"/>
              <a:t>NLRB raised four (4) possible circumstances:</a:t>
            </a:r>
          </a:p>
          <a:p>
            <a:pPr lvl="2">
              <a:buFont typeface="+mj-lt"/>
              <a:buAutoNum type="romanLcPeriod" startAt="2"/>
            </a:pPr>
            <a:r>
              <a:rPr lang="en-US" dirty="0" smtClean="0"/>
              <a:t>Whether evidence is in danger of being destroyed</a:t>
            </a:r>
          </a:p>
          <a:p>
            <a:pPr lvl="2">
              <a:buAutoNum type="romanLcPeriod" startAt="2"/>
            </a:pPr>
            <a:r>
              <a:rPr lang="en-US" dirty="0" smtClean="0"/>
              <a:t>Whether testimony is in fear of being fabricated</a:t>
            </a:r>
          </a:p>
          <a:p>
            <a:pPr lvl="2">
              <a:buAutoNum type="romanLcPeriod" startAt="2"/>
            </a:pPr>
            <a:r>
              <a:rPr lang="en-US" dirty="0" smtClean="0"/>
              <a:t>Whether there is a need to prevent a cover-up</a:t>
            </a:r>
          </a:p>
          <a:p>
            <a:pPr>
              <a:buAutoNum type="arabicPeriod" startAt="4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94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4"/>
            </a:pPr>
            <a:r>
              <a:rPr lang="en-US" dirty="0" smtClean="0"/>
              <a:t>Possible Circumstances Where Employees May be Instructed to Keep Investigation Confidential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Other possible exceptions </a:t>
            </a:r>
            <a:r>
              <a:rPr lang="en-US" u="sng" dirty="0" smtClean="0"/>
              <a:t>may</a:t>
            </a:r>
            <a:r>
              <a:rPr lang="en-US" dirty="0" smtClean="0"/>
              <a:t> include (although not specifically mentioned by NLRB but may be consistent with obligations under other laws)</a:t>
            </a:r>
          </a:p>
          <a:p>
            <a:pPr lvl="2"/>
            <a:r>
              <a:rPr lang="en-US" dirty="0" smtClean="0"/>
              <a:t>Involvement of and at direction of police </a:t>
            </a:r>
          </a:p>
          <a:p>
            <a:pPr lvl="2"/>
            <a:r>
              <a:rPr lang="en-US" dirty="0" smtClean="0"/>
              <a:t>Allegations involve other employees whom company has not yet interviewed</a:t>
            </a:r>
          </a:p>
          <a:p>
            <a:pPr>
              <a:buAutoNum type="arabicPeriod" startAt="4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Possible Circumstances Where Employees May be Instructed to Keep Investigation Confidential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Other possible exceptions </a:t>
            </a:r>
            <a:r>
              <a:rPr lang="en-US" u="sng" dirty="0" smtClean="0"/>
              <a:t>may</a:t>
            </a:r>
            <a:r>
              <a:rPr lang="en-US" dirty="0" smtClean="0"/>
              <a:t> include (although not specifically mentioned by NLRB but may be consistent with obligations under other laws)</a:t>
            </a:r>
          </a:p>
          <a:p>
            <a:pPr lvl="2">
              <a:buFont typeface="+mj-lt"/>
              <a:buAutoNum type="romanLcPeriod" startAt="3"/>
            </a:pPr>
            <a:r>
              <a:rPr lang="en-US" dirty="0" smtClean="0"/>
              <a:t>Allegations contain confidential information about others, such as medical condition about another employee</a:t>
            </a:r>
          </a:p>
          <a:p>
            <a:pPr>
              <a:buAutoNum type="arabicPeriod" startAt="4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48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4"/>
            </a:pPr>
            <a:r>
              <a:rPr lang="en-US" dirty="0" smtClean="0"/>
              <a:t>Possible Circumstances Where Employees May be Instructed to Keep Investigation Confidential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Other possible exceptions </a:t>
            </a:r>
            <a:r>
              <a:rPr lang="en-US" u="sng" dirty="0" smtClean="0"/>
              <a:t>may</a:t>
            </a:r>
            <a:r>
              <a:rPr lang="en-US" dirty="0" smtClean="0"/>
              <a:t> include (although not specifically mentioned by NLRB but may be consistent with obligations under other laws)</a:t>
            </a:r>
          </a:p>
          <a:p>
            <a:pPr lvl="2">
              <a:buFont typeface="+mj-lt"/>
              <a:buAutoNum type="romanLcPeriod" startAt="4"/>
            </a:pPr>
            <a:r>
              <a:rPr lang="en-US" dirty="0" smtClean="0"/>
              <a:t>Excessive talk is interfering with or may interfere with investigation</a:t>
            </a:r>
          </a:p>
          <a:p>
            <a:pPr lvl="2">
              <a:buAutoNum type="romanLcPeriod" startAt="4"/>
            </a:pPr>
            <a:r>
              <a:rPr lang="en-US" dirty="0" smtClean="0"/>
              <a:t>Concern about other liability (for example, defamation)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1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5"/>
            </a:pPr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Nature of Instruction</a:t>
            </a:r>
          </a:p>
          <a:p>
            <a:pPr lvl="2"/>
            <a:r>
              <a:rPr lang="en-US" dirty="0" smtClean="0"/>
              <a:t>Request</a:t>
            </a:r>
          </a:p>
          <a:p>
            <a:pPr lvl="2"/>
            <a:r>
              <a:rPr lang="en-US" dirty="0" smtClean="0"/>
              <a:t>Request but make clear not requirement</a:t>
            </a:r>
          </a:p>
          <a:p>
            <a:pPr lvl="2"/>
            <a:r>
              <a:rPr lang="en-US" dirty="0" smtClean="0"/>
              <a:t>Requirement </a:t>
            </a:r>
          </a:p>
          <a:p>
            <a:pPr lvl="1"/>
            <a:r>
              <a:rPr lang="en-US" dirty="0" smtClean="0"/>
              <a:t>Timing of Instruction</a:t>
            </a:r>
          </a:p>
          <a:p>
            <a:pPr lvl="2"/>
            <a:r>
              <a:rPr lang="en-US" dirty="0" smtClean="0"/>
              <a:t>Proactively</a:t>
            </a:r>
          </a:p>
          <a:p>
            <a:pPr lvl="2"/>
            <a:r>
              <a:rPr lang="en-US" dirty="0" smtClean="0"/>
              <a:t>Reactively</a:t>
            </a:r>
          </a:p>
          <a:p>
            <a:pPr>
              <a:buAutoNum type="arabicPeriod" startAt="5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6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</a:p>
          <a:p>
            <a:pPr lvl="1"/>
            <a:r>
              <a:rPr lang="en-US" dirty="0" smtClean="0"/>
              <a:t>Individualized assessment under </a:t>
            </a:r>
            <a:r>
              <a:rPr lang="en-US" u="sng" dirty="0" smtClean="0"/>
              <a:t>Banner</a:t>
            </a:r>
            <a:r>
              <a:rPr lang="en-US" dirty="0" smtClean="0"/>
              <a:t> for each individual in each investigation (and document same)</a:t>
            </a:r>
          </a:p>
          <a:p>
            <a:pPr lvl="2"/>
            <a:r>
              <a:rPr lang="en-US" dirty="0" smtClean="0"/>
              <a:t>Ideal, legally</a:t>
            </a:r>
          </a:p>
          <a:p>
            <a:pPr lvl="2"/>
            <a:r>
              <a:rPr lang="en-US" dirty="0" smtClean="0"/>
              <a:t>But is it practical operationally?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73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Take no Banner risk and remain silent on 	  confidentiality	</a:t>
            </a:r>
          </a:p>
          <a:p>
            <a:pPr lvl="2"/>
            <a:r>
              <a:rPr lang="en-US" dirty="0" smtClean="0"/>
              <a:t>Avoids NLRA risk</a:t>
            </a:r>
          </a:p>
          <a:p>
            <a:pPr lvl="2"/>
            <a:r>
              <a:rPr lang="en-US" dirty="0" smtClean="0"/>
              <a:t>But leaves open legal and other risks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3"/>
            </a:pPr>
            <a:r>
              <a:rPr lang="en-US" dirty="0" smtClean="0"/>
              <a:t>Take some Banner risk and issue instruction, </a:t>
            </a:r>
            <a:br>
              <a:rPr lang="en-US" dirty="0" smtClean="0"/>
            </a:br>
            <a:r>
              <a:rPr lang="en-US" dirty="0" smtClean="0"/>
              <a:t>but take steps to minimize risk, such as</a:t>
            </a:r>
          </a:p>
          <a:p>
            <a:pPr lvl="2"/>
            <a:r>
              <a:rPr lang="en-US" dirty="0" smtClean="0"/>
              <a:t>Suggestion, not requirement (court may focus on distinction)</a:t>
            </a:r>
          </a:p>
          <a:p>
            <a:pPr lvl="2"/>
            <a:r>
              <a:rPr lang="en-US" dirty="0" smtClean="0"/>
              <a:t>Explain legal protections instructed designed to safeguard (for example, to prevent retaliation)</a:t>
            </a:r>
          </a:p>
          <a:p>
            <a:pPr lvl="2"/>
            <a:r>
              <a:rPr lang="en-US" dirty="0" smtClean="0"/>
              <a:t>No adverse action for breach, unless  approved by HR/legal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4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  <a:r>
              <a:rPr lang="en-US" sz="2000" dirty="0" smtClean="0"/>
              <a:t>(continued)</a:t>
            </a:r>
          </a:p>
          <a:p>
            <a:pPr marL="682625" lvl="1" indent="0">
              <a:buNone/>
            </a:pPr>
            <a:r>
              <a:rPr lang="en-US" dirty="0" smtClean="0"/>
              <a:t>d.  </a:t>
            </a:r>
            <a:r>
              <a:rPr lang="en-US" dirty="0" smtClean="0"/>
              <a:t>State </a:t>
            </a:r>
            <a:r>
              <a:rPr lang="en-US" dirty="0" smtClean="0"/>
              <a:t>Company’s position on confidentiality</a:t>
            </a:r>
          </a:p>
          <a:p>
            <a:pPr lvl="2"/>
            <a:r>
              <a:rPr lang="en-US" dirty="0" smtClean="0"/>
              <a:t>Explain why Company will disclose on need to know basis only -- meta message</a:t>
            </a:r>
          </a:p>
          <a:p>
            <a:pPr lvl="2"/>
            <a:r>
              <a:rPr lang="en-US" dirty="0" smtClean="0"/>
              <a:t>Possible exception:  accused (instruction)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08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5"/>
            </a:pPr>
            <a:r>
              <a:rPr lang="en-US" dirty="0" smtClean="0"/>
              <a:t>Verso  Paper (Region 30)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i. 	Language at issue:</a:t>
            </a:r>
            <a:r>
              <a:rPr lang="en-US" sz="3600" dirty="0" smtClean="0"/>
              <a:t> </a:t>
            </a:r>
            <a:r>
              <a:rPr lang="en-US" sz="2000" dirty="0"/>
              <a:t>Verso has a compelling </a:t>
            </a:r>
            <a:r>
              <a:rPr lang="en-US" sz="2000" dirty="0" smtClean="0"/>
              <a:t>			interest </a:t>
            </a:r>
            <a:r>
              <a:rPr lang="en-US" sz="2000" dirty="0"/>
              <a:t>in protecting the integrity of its investigations. In </a:t>
            </a:r>
            <a:r>
              <a:rPr lang="en-US" sz="2000" dirty="0" smtClean="0"/>
              <a:t>			every </a:t>
            </a:r>
            <a:r>
              <a:rPr lang="en-US" sz="2000" dirty="0"/>
              <a:t>investigation, Verso has a strong desire to protect </a:t>
            </a:r>
            <a:r>
              <a:rPr lang="en-US" sz="2000" dirty="0" smtClean="0"/>
              <a:t>			witnesses </a:t>
            </a:r>
            <a:r>
              <a:rPr lang="en-US" sz="2000" dirty="0"/>
              <a:t>from harassment, intimidation and retaliation, to </a:t>
            </a:r>
            <a:r>
              <a:rPr lang="en-US" sz="2000" dirty="0" smtClean="0"/>
              <a:t>		keep </a:t>
            </a:r>
            <a:r>
              <a:rPr lang="en-US" sz="2000" dirty="0"/>
              <a:t>evidence from being destroyed, to ensure that </a:t>
            </a:r>
            <a:r>
              <a:rPr lang="en-US" sz="2000" dirty="0" smtClean="0"/>
              <a:t>			testimony </a:t>
            </a:r>
            <a:r>
              <a:rPr lang="en-US" sz="2000" dirty="0"/>
              <a:t>is not fabricated, and to prevent a cover-up. To </a:t>
            </a:r>
            <a:r>
              <a:rPr lang="en-US" sz="2000" dirty="0" smtClean="0"/>
              <a:t>		assist </a:t>
            </a:r>
            <a:r>
              <a:rPr lang="en-US" sz="2000" dirty="0"/>
              <a:t>Verso in achieving these objectives, we must </a:t>
            </a:r>
            <a:r>
              <a:rPr lang="en-US" sz="2000" dirty="0" smtClean="0"/>
              <a:t>			maintain </a:t>
            </a:r>
            <a:r>
              <a:rPr lang="en-US" sz="2000" dirty="0"/>
              <a:t>the investigation and our role in it in strict </a:t>
            </a:r>
            <a:r>
              <a:rPr lang="en-US" sz="2000" dirty="0" smtClean="0"/>
              <a:t>			confidence</a:t>
            </a:r>
            <a:r>
              <a:rPr lang="en-US" sz="2000" dirty="0"/>
              <a:t>. If we do not maintain such confidentiality, we </a:t>
            </a:r>
            <a:r>
              <a:rPr lang="en-US" sz="2000" dirty="0" smtClean="0"/>
              <a:t>		may </a:t>
            </a:r>
            <a:r>
              <a:rPr lang="en-US" sz="2000" dirty="0"/>
              <a:t>be </a:t>
            </a:r>
            <a:r>
              <a:rPr lang="en-US" sz="2000" dirty="0" smtClean="0"/>
              <a:t> </a:t>
            </a:r>
            <a:r>
              <a:rPr lang="en-US" sz="2000" dirty="0"/>
              <a:t>subject to disciplinary action up to and </a:t>
            </a:r>
            <a:r>
              <a:rPr lang="en-US" sz="2000" dirty="0" smtClean="0"/>
              <a:t>including I		immediate </a:t>
            </a:r>
            <a:r>
              <a:rPr lang="en-US" sz="2000" dirty="0"/>
              <a:t>termination</a:t>
            </a:r>
            <a:r>
              <a:rPr lang="en-US" sz="2400" dirty="0"/>
              <a:t>.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							</a:t>
            </a:r>
            <a:fld id="{72121DA2-79C7-4ADE-A94C-EBA86FB98FC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7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B3A7BB-001D-45CD-9CF4-905537FE6E7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63486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6"/>
            </a:pPr>
            <a:r>
              <a:rPr lang="en-US" dirty="0" smtClean="0"/>
              <a:t>Options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5"/>
            </a:pPr>
            <a:r>
              <a:rPr lang="en-US" dirty="0" smtClean="0"/>
              <a:t>Verso  Paper</a:t>
            </a:r>
            <a:endParaRPr lang="en-US" dirty="0" smtClean="0"/>
          </a:p>
          <a:p>
            <a:pPr lvl="2">
              <a:buAutoNum type="romanLcPeriod" startAt="2"/>
            </a:pPr>
            <a:r>
              <a:rPr lang="en-US" dirty="0" smtClean="0"/>
              <a:t>Regional Director upheld first two sentences</a:t>
            </a:r>
          </a:p>
          <a:p>
            <a:pPr lvl="2">
              <a:buAutoNum type="romanLcPeriod" startAt="2"/>
            </a:pPr>
            <a:r>
              <a:rPr lang="en-US" dirty="0" smtClean="0"/>
              <a:t>Consider using first two sentences</a:t>
            </a:r>
          </a:p>
          <a:p>
            <a:pPr lvl="2">
              <a:buAutoNum type="romanLcPeriod" startAt="2"/>
            </a:pPr>
            <a:r>
              <a:rPr lang="en-US" dirty="0" smtClean="0"/>
              <a:t>May want to add “For these and other reasons, the Company is keeping as confidential as possible.”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0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7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if:</a:t>
            </a:r>
          </a:p>
          <a:p>
            <a:pPr lvl="1"/>
            <a:r>
              <a:rPr lang="en-US" sz="2400" dirty="0" smtClean="0"/>
              <a:t>Employee brings complaint directly to HR (notice to managers and supervisors)</a:t>
            </a:r>
          </a:p>
          <a:p>
            <a:pPr lvl="1"/>
            <a:r>
              <a:rPr lang="en-US" sz="2400" dirty="0" smtClean="0"/>
              <a:t>Manager/supervisor reports (as required) a complaint made to him or her by employee</a:t>
            </a:r>
          </a:p>
          <a:p>
            <a:pPr lvl="1"/>
            <a:r>
              <a:rPr lang="en-US" sz="2400" dirty="0" smtClean="0"/>
              <a:t>Employee reports complaint by co-worker</a:t>
            </a:r>
          </a:p>
          <a:p>
            <a:pPr lvl="1"/>
            <a:r>
              <a:rPr lang="en-US" sz="2400" dirty="0" smtClean="0"/>
              <a:t>Anonymous complaint capable of investigation</a:t>
            </a:r>
          </a:p>
          <a:p>
            <a:pPr lvl="1"/>
            <a:r>
              <a:rPr lang="en-US" sz="2400" dirty="0" smtClean="0"/>
              <a:t>Constructive discharge allegations</a:t>
            </a:r>
          </a:p>
          <a:p>
            <a:pPr lvl="1"/>
            <a:r>
              <a:rPr lang="en-US" sz="2400" dirty="0" smtClean="0"/>
              <a:t>Complaint upon involuntary termination</a:t>
            </a:r>
          </a:p>
          <a:p>
            <a:pPr lvl="1"/>
            <a:r>
              <a:rPr lang="en-US" sz="2400" dirty="0" smtClean="0"/>
              <a:t>Complaint filed with administrative agency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if: 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8"/>
            </a:pPr>
            <a:r>
              <a:rPr lang="en-US" dirty="0" smtClean="0"/>
              <a:t>Apparent pattern</a:t>
            </a:r>
          </a:p>
          <a:p>
            <a:pPr lvl="1">
              <a:buAutoNum type="alphaLcPeriod" startAt="8"/>
            </a:pPr>
            <a:r>
              <a:rPr lang="en-US" dirty="0" smtClean="0"/>
              <a:t>Social media postings of harassing/discriminatory/retaliatory nature	</a:t>
            </a:r>
          </a:p>
          <a:p>
            <a:pPr lvl="1">
              <a:buAutoNum type="alphaLcPeriod" startAt="8"/>
            </a:pPr>
            <a:endParaRPr lang="en-US" dirty="0" smtClean="0"/>
          </a:p>
          <a:p>
            <a:pPr lvl="1">
              <a:buAutoNum type="alphaLcPeriod" startAt="8"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What if employee requests that there be no investigation?</a:t>
            </a:r>
          </a:p>
          <a:p>
            <a:pPr lvl="1"/>
            <a:r>
              <a:rPr lang="en-US" dirty="0" smtClean="0"/>
              <a:t>Tangible employment action:  duty to investigate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3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What if employee requests that there be no investigation?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No tangible employment action alleged (environmental only):</a:t>
            </a:r>
          </a:p>
          <a:p>
            <a:pPr lvl="2"/>
            <a:r>
              <a:rPr lang="en-US" dirty="0" smtClean="0"/>
              <a:t>Presumption in favor of investigating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sz="2800" dirty="0" smtClean="0"/>
              <a:t>What if employee requests that there be no investigation?  </a:t>
            </a:r>
          </a:p>
          <a:p>
            <a:pPr lvl="1">
              <a:buFont typeface="+mj-lt"/>
              <a:buAutoNum type="alphaLcPeriod" startAt="2"/>
            </a:pPr>
            <a:r>
              <a:rPr lang="en-US" sz="2400" dirty="0" smtClean="0"/>
              <a:t>No tangible employment action alleged (environmental only):  </a:t>
            </a:r>
            <a:r>
              <a:rPr lang="en-US" sz="2000" dirty="0" smtClean="0"/>
              <a:t>(continued)</a:t>
            </a:r>
          </a:p>
          <a:p>
            <a:pPr lvl="2">
              <a:buFont typeface="+mj-lt"/>
              <a:buAutoNum type="romanLcPeriod" startAt="2"/>
            </a:pPr>
            <a:r>
              <a:rPr lang="en-US" sz="2200" dirty="0" smtClean="0"/>
              <a:t>Factors to consider (include but are not limited to):</a:t>
            </a:r>
          </a:p>
          <a:p>
            <a:pPr lvl="3"/>
            <a:r>
              <a:rPr lang="en-US" sz="1800" dirty="0" smtClean="0"/>
              <a:t>Severity</a:t>
            </a:r>
          </a:p>
          <a:p>
            <a:pPr lvl="3"/>
            <a:r>
              <a:rPr lang="en-US" sz="1800" dirty="0" smtClean="0"/>
              <a:t>Pervasiveness</a:t>
            </a:r>
          </a:p>
          <a:p>
            <a:pPr lvl="3"/>
            <a:r>
              <a:rPr lang="en-US" sz="1800" dirty="0" smtClean="0"/>
              <a:t>Whether others impacted</a:t>
            </a:r>
          </a:p>
          <a:p>
            <a:pPr lvl="3"/>
            <a:r>
              <a:rPr lang="en-US" sz="1800" dirty="0" smtClean="0"/>
              <a:t>Whether other complaints by or against</a:t>
            </a:r>
          </a:p>
          <a:p>
            <a:pPr lvl="3"/>
            <a:r>
              <a:rPr lang="en-US" sz="1800" dirty="0" smtClean="0"/>
              <a:t>Positions of parties</a:t>
            </a:r>
          </a:p>
          <a:p>
            <a:pPr lvl="3"/>
            <a:r>
              <a:rPr lang="en-US" sz="1800" dirty="0" smtClean="0"/>
              <a:t>When and where</a:t>
            </a:r>
          </a:p>
          <a:p>
            <a:pPr lvl="3"/>
            <a:r>
              <a:rPr lang="en-US" sz="1800" dirty="0" smtClean="0"/>
              <a:t>Trust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Investigate?</a:t>
            </a:r>
            <a:endParaRPr lang="en-US" dirty="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What if employee requests that there be no investigation? 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No tangible employment action alleged (environmental only):  </a:t>
            </a:r>
            <a:r>
              <a:rPr lang="en-US" sz="2000" dirty="0" smtClean="0"/>
              <a:t>(continued)</a:t>
            </a:r>
          </a:p>
          <a:p>
            <a:pPr lvl="2">
              <a:buFont typeface="+mj-lt"/>
              <a:buAutoNum type="romanLcPeriod" startAt="3"/>
            </a:pPr>
            <a:r>
              <a:rPr lang="en-US" dirty="0" smtClean="0"/>
              <a:t>If don’t investigate:</a:t>
            </a:r>
          </a:p>
          <a:p>
            <a:pPr lvl="3"/>
            <a:r>
              <a:rPr lang="en-US" dirty="0" smtClean="0"/>
              <a:t>Document basis in memo to employee (not just to file)</a:t>
            </a:r>
          </a:p>
          <a:p>
            <a:pPr lvl="3"/>
            <a:r>
              <a:rPr lang="en-US" dirty="0" smtClean="0"/>
              <a:t>Follow-up with employee</a:t>
            </a:r>
          </a:p>
          <a:p>
            <a:pPr lvl="3"/>
            <a:r>
              <a:rPr lang="en-US" dirty="0" smtClean="0"/>
              <a:t>Observation of workplace behaviors</a:t>
            </a:r>
          </a:p>
          <a:p>
            <a:pPr lvl="3"/>
            <a:r>
              <a:rPr lang="en-US" dirty="0" smtClean="0"/>
              <a:t>Empowerment tools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Investigate?</a:t>
            </a:r>
            <a:endParaRPr lang="en-US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Refrain from participating in investigation if actual, potential or perceived conflict of interest, e.g.:</a:t>
            </a:r>
          </a:p>
          <a:p>
            <a:pPr lvl="1"/>
            <a:r>
              <a:rPr lang="en-US" dirty="0" smtClean="0"/>
              <a:t>Ethical conflict (attorney)</a:t>
            </a:r>
          </a:p>
          <a:p>
            <a:pPr lvl="1"/>
            <a:r>
              <a:rPr lang="en-US" dirty="0" smtClean="0"/>
              <a:t>Personal relationship with either party</a:t>
            </a:r>
          </a:p>
          <a:p>
            <a:pPr lvl="1"/>
            <a:r>
              <a:rPr lang="en-US" dirty="0" smtClean="0"/>
              <a:t>Necessary witness to any of the material events</a:t>
            </a:r>
          </a:p>
          <a:p>
            <a:pPr lvl="1"/>
            <a:r>
              <a:rPr lang="en-US" dirty="0" smtClean="0"/>
              <a:t>Don’t think you can be objective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Should Investigate?</a:t>
            </a:r>
            <a:endParaRPr lang="en-US" dirty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If allegations are very serious in terms of either severity or pervasiveness or involve senior officer, consider investigation by inside or outside counsel or outside human resources consultant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Importance of Confidentiality</a:t>
            </a:r>
          </a:p>
          <a:p>
            <a:pPr lvl="1"/>
            <a:r>
              <a:rPr lang="en-US" dirty="0" smtClean="0"/>
              <a:t>Minimizes the ability of any individual to undermine the investigation by destroying evidence or creating a cover-up</a:t>
            </a:r>
          </a:p>
          <a:p>
            <a:pPr lvl="1"/>
            <a:r>
              <a:rPr lang="en-US" dirty="0" smtClean="0"/>
              <a:t>Limits the potential for actual, potential or perceived retaliation</a:t>
            </a:r>
          </a:p>
          <a:p>
            <a:pPr lvl="1"/>
            <a:r>
              <a:rPr lang="en-US" dirty="0" smtClean="0"/>
              <a:t>Protects the complainant from conversations that may make him/her uncomfortable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121DA2-79C7-4ADE-A94C-EBA86FB98FC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1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</a:t>
            </a:r>
          </a:p>
          <a:p>
            <a:pPr lvl="1"/>
            <a:r>
              <a:rPr lang="en-US" dirty="0" smtClean="0"/>
              <a:t>Representative of management</a:t>
            </a:r>
          </a:p>
          <a:p>
            <a:pPr lvl="1"/>
            <a:r>
              <a:rPr lang="en-US" dirty="0" smtClean="0"/>
              <a:t>Not advocate for any individual</a:t>
            </a:r>
          </a:p>
          <a:p>
            <a:pPr lvl="1"/>
            <a:r>
              <a:rPr lang="en-US" dirty="0" smtClean="0"/>
              <a:t>Be empathetic but neutral in your questions and reactions</a:t>
            </a:r>
          </a:p>
          <a:p>
            <a:pPr lvl="1"/>
            <a:r>
              <a:rPr lang="en-US" dirty="0" smtClean="0"/>
              <a:t>Take every complaint seriously</a:t>
            </a:r>
          </a:p>
          <a:p>
            <a:pPr lvl="1"/>
            <a:r>
              <a:rPr lang="en-US" dirty="0" smtClean="0"/>
              <a:t>Demonstrate actual and apparent objectivity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Avoid legal or conclusory labels, such as</a:t>
            </a:r>
          </a:p>
          <a:p>
            <a:pPr lvl="1"/>
            <a:r>
              <a:rPr lang="en-US" dirty="0" smtClean="0"/>
              <a:t>Harassment</a:t>
            </a:r>
          </a:p>
          <a:p>
            <a:pPr lvl="1"/>
            <a:r>
              <a:rPr lang="en-US" dirty="0" smtClean="0"/>
              <a:t>Harasser</a:t>
            </a:r>
          </a:p>
          <a:p>
            <a:pPr lvl="1"/>
            <a:r>
              <a:rPr lang="en-US" dirty="0" smtClean="0"/>
              <a:t>Victim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87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Importance of timeliness</a:t>
            </a:r>
          </a:p>
          <a:p>
            <a:pPr lvl="1"/>
            <a:r>
              <a:rPr lang="en-US" dirty="0" smtClean="0"/>
              <a:t>Commencement of Investigation</a:t>
            </a:r>
          </a:p>
          <a:p>
            <a:pPr lvl="1"/>
            <a:r>
              <a:rPr lang="en-US" dirty="0" smtClean="0"/>
              <a:t>Completion of Investigation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Guidelines</a:t>
            </a:r>
            <a:endParaRPr lang="en-US" dirty="0"/>
          </a:p>
        </p:txBody>
      </p:sp>
      <p:sp>
        <p:nvSpPr>
          <p:cNvPr id="388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Questions</a:t>
            </a:r>
          </a:p>
          <a:p>
            <a:pPr lvl="1"/>
            <a:r>
              <a:rPr lang="en-US" dirty="0" smtClean="0"/>
              <a:t>Easy, background questions first</a:t>
            </a:r>
          </a:p>
          <a:p>
            <a:pPr lvl="1"/>
            <a:r>
              <a:rPr lang="en-US" dirty="0" smtClean="0"/>
              <a:t>Questions funnel</a:t>
            </a:r>
          </a:p>
          <a:p>
            <a:pPr lvl="2"/>
            <a:r>
              <a:rPr lang="en-US" dirty="0" smtClean="0"/>
              <a:t>Start out open ended </a:t>
            </a:r>
          </a:p>
          <a:p>
            <a:pPr lvl="2"/>
            <a:r>
              <a:rPr lang="en-US" dirty="0" smtClean="0"/>
              <a:t>Become progressively more targeted</a:t>
            </a:r>
          </a:p>
          <a:p>
            <a:pPr lvl="1"/>
            <a:r>
              <a:rPr lang="en-US" dirty="0" smtClean="0"/>
              <a:t>Behavioral (not legal)</a:t>
            </a:r>
          </a:p>
          <a:p>
            <a:pPr lvl="1"/>
            <a:r>
              <a:rPr lang="en-US" dirty="0" smtClean="0"/>
              <a:t>Non-leading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of Complainant</a:t>
            </a:r>
            <a:endParaRPr lang="en-US" dirty="0"/>
          </a:p>
        </p:txBody>
      </p:sp>
      <p:sp>
        <p:nvSpPr>
          <p:cNvPr id="390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process – emphasize:</a:t>
            </a:r>
          </a:p>
          <a:p>
            <a:pPr lvl="1"/>
            <a:r>
              <a:rPr lang="en-US" dirty="0" smtClean="0"/>
              <a:t>Truthfulness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Non-retaliation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of Complainant</a:t>
            </a:r>
            <a:endParaRPr lang="en-US" dirty="0"/>
          </a:p>
        </p:txBody>
      </p:sp>
      <p:sp>
        <p:nvSpPr>
          <p:cNvPr id="391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Core questions as to </a:t>
            </a:r>
            <a:r>
              <a:rPr lang="en-US" u="sng" dirty="0" smtClean="0"/>
              <a:t>each</a:t>
            </a:r>
            <a:r>
              <a:rPr lang="en-US" dirty="0" smtClean="0"/>
              <a:t> allegation of environmental harassment:</a:t>
            </a:r>
          </a:p>
          <a:p>
            <a:pPr lvl="1"/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What?</a:t>
            </a:r>
          </a:p>
          <a:p>
            <a:pPr lvl="1"/>
            <a:r>
              <a:rPr lang="en-US" dirty="0" smtClean="0"/>
              <a:t>How?</a:t>
            </a:r>
          </a:p>
          <a:p>
            <a:pPr lvl="1"/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Where?</a:t>
            </a:r>
          </a:p>
          <a:p>
            <a:pPr lvl="1"/>
            <a:r>
              <a:rPr lang="en-US" dirty="0" smtClean="0"/>
              <a:t>Your response?</a:t>
            </a:r>
          </a:p>
          <a:p>
            <a:pPr lvl="1"/>
            <a:r>
              <a:rPr lang="en-US" dirty="0" smtClean="0"/>
              <a:t>Witnesses?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of Complainant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Core questions as to each allegedly unlawful tangible employment action:</a:t>
            </a:r>
          </a:p>
          <a:p>
            <a:pPr lvl="1"/>
            <a:r>
              <a:rPr lang="en-US" dirty="0" smtClean="0"/>
              <a:t>What decision?</a:t>
            </a:r>
          </a:p>
          <a:p>
            <a:pPr lvl="1"/>
            <a:r>
              <a:rPr lang="en-US" dirty="0" smtClean="0"/>
              <a:t>Who made decision?</a:t>
            </a:r>
          </a:p>
          <a:p>
            <a:pPr lvl="1"/>
            <a:r>
              <a:rPr lang="en-US" dirty="0" smtClean="0"/>
              <a:t>Why does employee believe decision was unlawfully motivated?</a:t>
            </a:r>
          </a:p>
          <a:p>
            <a:pPr lvl="2"/>
            <a:r>
              <a:rPr lang="en-US" dirty="0" smtClean="0"/>
              <a:t>What was said?</a:t>
            </a:r>
          </a:p>
          <a:p>
            <a:pPr lvl="2"/>
            <a:r>
              <a:rPr lang="en-US" dirty="0" smtClean="0"/>
              <a:t>What was done?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of Complainant</a:t>
            </a:r>
            <a:endParaRPr lang="en-US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Follow-up questions in all investigations:</a:t>
            </a:r>
          </a:p>
          <a:p>
            <a:pPr lvl="1"/>
            <a:r>
              <a:rPr lang="en-US" dirty="0" smtClean="0"/>
              <a:t>Anything else?  (Invite back if subsequent recollection)</a:t>
            </a:r>
          </a:p>
          <a:p>
            <a:pPr lvl="1"/>
            <a:r>
              <a:rPr lang="en-US" dirty="0" smtClean="0"/>
              <a:t>Prior complaints to person with authority? (Define persons with authority)</a:t>
            </a:r>
          </a:p>
          <a:p>
            <a:pPr lvl="1"/>
            <a:r>
              <a:rPr lang="en-US" dirty="0" smtClean="0"/>
              <a:t>Other employees with whom discussed concerns?</a:t>
            </a:r>
          </a:p>
          <a:p>
            <a:pPr lvl="1"/>
            <a:r>
              <a:rPr lang="en-US" dirty="0" smtClean="0"/>
              <a:t>Supporting documentation?</a:t>
            </a:r>
          </a:p>
          <a:p>
            <a:pPr lvl="1"/>
            <a:r>
              <a:rPr lang="en-US" dirty="0" smtClean="0"/>
              <a:t>Relief seeking (goal/objective)?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 of Complainant</a:t>
            </a:r>
            <a:endParaRPr lang="en-US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5"/>
            </a:pPr>
            <a:r>
              <a:rPr lang="en-US" dirty="0" smtClean="0"/>
              <a:t>Conclude with:</a:t>
            </a:r>
          </a:p>
          <a:p>
            <a:pPr lvl="1"/>
            <a:r>
              <a:rPr lang="en-US" dirty="0" smtClean="0"/>
              <a:t>Nature of follow-up</a:t>
            </a:r>
          </a:p>
          <a:p>
            <a:pPr lvl="1"/>
            <a:r>
              <a:rPr lang="en-US" dirty="0" smtClean="0"/>
              <a:t>Importance of confidentiality</a:t>
            </a:r>
          </a:p>
          <a:p>
            <a:pPr lvl="1"/>
            <a:r>
              <a:rPr lang="en-US" dirty="0" smtClean="0"/>
              <a:t>Assurance of non-retaliation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Accused</a:t>
            </a:r>
            <a:endParaRPr lang="en-US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process – emphasize:</a:t>
            </a:r>
          </a:p>
          <a:p>
            <a:pPr lvl="1"/>
            <a:r>
              <a:rPr lang="en-US" dirty="0" smtClean="0"/>
              <a:t>Truthfulness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Non-retaliation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Recent Cases/Guidance</a:t>
            </a:r>
          </a:p>
          <a:p>
            <a:pPr lvl="1"/>
            <a:r>
              <a:rPr lang="en-US" dirty="0" smtClean="0"/>
              <a:t>NLRB (</a:t>
            </a:r>
            <a:r>
              <a:rPr lang="en-US" u="sng" dirty="0" smtClean="0"/>
              <a:t>Banner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employer suggested that employees keep the investigation confidential</a:t>
            </a:r>
          </a:p>
          <a:p>
            <a:pPr lvl="2"/>
            <a:r>
              <a:rPr lang="en-US" dirty="0" smtClean="0"/>
              <a:t>The employer did not impose any rule or mandate</a:t>
            </a:r>
          </a:p>
          <a:p>
            <a:pPr lvl="2"/>
            <a:r>
              <a:rPr lang="en-US" dirty="0" smtClean="0"/>
              <a:t>The employer’s justification:  to protect the integrity of the investigatory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8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Accused</a:t>
            </a:r>
            <a:endParaRPr lang="en-US" dirty="0"/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Disclose identity of complainant</a:t>
            </a:r>
          </a:p>
          <a:p>
            <a:pPr lvl="1"/>
            <a:r>
              <a:rPr lang="en-US" dirty="0" smtClean="0"/>
              <a:t>General rule – yes</a:t>
            </a:r>
          </a:p>
          <a:p>
            <a:pPr lvl="1"/>
            <a:r>
              <a:rPr lang="en-US" dirty="0" smtClean="0"/>
              <a:t>Possible exceptions </a:t>
            </a:r>
            <a:r>
              <a:rPr lang="en-US" u="sng" dirty="0" smtClean="0"/>
              <a:t>may</a:t>
            </a:r>
            <a:r>
              <a:rPr lang="en-US" dirty="0" smtClean="0"/>
              <a:t> include, but are not limited to:</a:t>
            </a:r>
          </a:p>
          <a:p>
            <a:pPr lvl="2"/>
            <a:r>
              <a:rPr lang="en-US" dirty="0" smtClean="0"/>
              <a:t>Public event</a:t>
            </a:r>
          </a:p>
          <a:p>
            <a:pPr lvl="2"/>
            <a:r>
              <a:rPr lang="en-US" dirty="0" smtClean="0"/>
              <a:t>Clear pattern (of private events)</a:t>
            </a:r>
          </a:p>
          <a:p>
            <a:pPr lvl="2"/>
            <a:r>
              <a:rPr lang="en-US" dirty="0" smtClean="0"/>
              <a:t>Significant safety concern</a:t>
            </a:r>
          </a:p>
          <a:p>
            <a:pPr lvl="2"/>
            <a:r>
              <a:rPr lang="en-US" dirty="0" smtClean="0"/>
              <a:t>Significant retaliation concerns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Accused</a:t>
            </a:r>
            <a:endParaRPr 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As for environmental harassment, review </a:t>
            </a:r>
            <a:r>
              <a:rPr lang="en-US" u="sng" dirty="0" smtClean="0"/>
              <a:t>each</a:t>
            </a:r>
            <a:r>
              <a:rPr lang="en-US" dirty="0" smtClean="0"/>
              <a:t> allegation – 1 by 1</a:t>
            </a:r>
          </a:p>
          <a:p>
            <a:pPr lvl="1"/>
            <a:r>
              <a:rPr lang="en-US" dirty="0" smtClean="0"/>
              <a:t>Ask general questions first; become more targeted as necessary</a:t>
            </a:r>
          </a:p>
          <a:p>
            <a:pPr lvl="1"/>
            <a:r>
              <a:rPr lang="en-US" dirty="0" smtClean="0"/>
              <a:t>Distinguish between:</a:t>
            </a:r>
          </a:p>
          <a:p>
            <a:pPr lvl="2"/>
            <a:r>
              <a:rPr lang="en-US" dirty="0" smtClean="0"/>
              <a:t>Don’t recall whether it occurred</a:t>
            </a:r>
          </a:p>
          <a:p>
            <a:pPr lvl="2"/>
            <a:r>
              <a:rPr lang="en-US" dirty="0" smtClean="0"/>
              <a:t>Recall that it did not occur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Accused</a:t>
            </a:r>
            <a:endParaRPr lang="en-US" dirty="0"/>
          </a:p>
        </p:txBody>
      </p:sp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For each allegedly unlawful tangible employment action:</a:t>
            </a:r>
          </a:p>
          <a:p>
            <a:pPr lvl="1"/>
            <a:r>
              <a:rPr lang="en-US" dirty="0" smtClean="0"/>
              <a:t>Determine who was decision maker(s)</a:t>
            </a:r>
          </a:p>
          <a:p>
            <a:pPr lvl="1"/>
            <a:r>
              <a:rPr lang="en-US" dirty="0" smtClean="0"/>
              <a:t>Ask decision maker(s) directly about their motives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Accused</a:t>
            </a:r>
            <a:endParaRPr lang="en-US" dirty="0"/>
          </a:p>
        </p:txBody>
      </p:sp>
      <p:sp>
        <p:nvSpPr>
          <p:cNvPr id="403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  Emphasize</a:t>
            </a:r>
            <a:endParaRPr lang="en-US" dirty="0" smtClean="0"/>
          </a:p>
          <a:p>
            <a:pPr lvl="1"/>
            <a:r>
              <a:rPr lang="en-US" dirty="0" smtClean="0"/>
              <a:t>Non-retaliation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Non-interference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Witnesses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the process – emphasize:</a:t>
            </a:r>
          </a:p>
          <a:p>
            <a:pPr lvl="1"/>
            <a:r>
              <a:rPr lang="en-US" dirty="0" smtClean="0"/>
              <a:t>Truthfulness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Non-retaliation</a:t>
            </a:r>
          </a:p>
          <a:p>
            <a:pPr lvl="2"/>
            <a:r>
              <a:rPr lang="en-US" dirty="0" smtClean="0"/>
              <a:t>Prohibition</a:t>
            </a:r>
          </a:p>
          <a:p>
            <a:pPr lvl="2"/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Witnesses</a:t>
            </a:r>
            <a:endParaRPr lang="en-US" dirty="0"/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Interviews</a:t>
            </a:r>
          </a:p>
          <a:p>
            <a:pPr lvl="1"/>
            <a:r>
              <a:rPr lang="en-US" dirty="0" smtClean="0"/>
              <a:t>Disclose only “need to know” information</a:t>
            </a:r>
          </a:p>
          <a:p>
            <a:pPr lvl="1"/>
            <a:r>
              <a:rPr lang="en-US" dirty="0" smtClean="0"/>
              <a:t>Focus on specific facts</a:t>
            </a:r>
          </a:p>
          <a:p>
            <a:pPr lvl="1"/>
            <a:r>
              <a:rPr lang="en-US" dirty="0" smtClean="0"/>
              <a:t>Draw distinction between:</a:t>
            </a:r>
          </a:p>
          <a:p>
            <a:pPr lvl="2"/>
            <a:r>
              <a:rPr lang="en-US" dirty="0" smtClean="0"/>
              <a:t>Don’t recall whether it occurred</a:t>
            </a:r>
          </a:p>
          <a:p>
            <a:pPr lvl="2"/>
            <a:r>
              <a:rPr lang="en-US" dirty="0" smtClean="0"/>
              <a:t>Recall that it did not occur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conclusions as to each allegation of environmental harassment:</a:t>
            </a:r>
          </a:p>
          <a:p>
            <a:pPr lvl="1"/>
            <a:r>
              <a:rPr lang="en-US" dirty="0" smtClean="0"/>
              <a:t>Occurred and inappropriate</a:t>
            </a:r>
          </a:p>
          <a:p>
            <a:pPr lvl="1"/>
            <a:r>
              <a:rPr lang="en-US" dirty="0" smtClean="0"/>
              <a:t>Occurred but not inappropriate</a:t>
            </a:r>
          </a:p>
          <a:p>
            <a:pPr lvl="1"/>
            <a:r>
              <a:rPr lang="en-US" dirty="0" smtClean="0"/>
              <a:t>Did not occur</a:t>
            </a:r>
          </a:p>
          <a:p>
            <a:pPr lvl="1"/>
            <a:r>
              <a:rPr lang="en-US" dirty="0" smtClean="0"/>
              <a:t>Do not know whether occurred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Possible conclusions with regard to each challenged tangible employment action:</a:t>
            </a:r>
          </a:p>
          <a:p>
            <a:pPr lvl="1"/>
            <a:r>
              <a:rPr lang="en-US" dirty="0" smtClean="0"/>
              <a:t>Legitimate reason</a:t>
            </a:r>
          </a:p>
          <a:p>
            <a:pPr lvl="2"/>
            <a:r>
              <a:rPr lang="en-US" dirty="0" smtClean="0"/>
              <a:t>Fair</a:t>
            </a:r>
          </a:p>
          <a:p>
            <a:pPr lvl="2"/>
            <a:r>
              <a:rPr lang="en-US" dirty="0" smtClean="0"/>
              <a:t>Unfair</a:t>
            </a:r>
          </a:p>
          <a:p>
            <a:pPr lvl="1"/>
            <a:r>
              <a:rPr lang="en-US" dirty="0" smtClean="0"/>
              <a:t>Illegitimate reason</a:t>
            </a:r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Documenting decision:</a:t>
            </a:r>
          </a:p>
          <a:p>
            <a:pPr lvl="1"/>
            <a:r>
              <a:rPr lang="en-US" dirty="0" smtClean="0"/>
              <a:t>Avoid legal label, wherever possible</a:t>
            </a:r>
          </a:p>
          <a:p>
            <a:pPr lvl="1"/>
            <a:r>
              <a:rPr lang="en-US" dirty="0" smtClean="0"/>
              <a:t>Document credibility finding and basis for same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Documenting decision: 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3"/>
            </a:pPr>
            <a:r>
              <a:rPr lang="en-US" dirty="0" smtClean="0"/>
              <a:t>Factors to consider in making credibility determinations (include but are not limited to):</a:t>
            </a:r>
          </a:p>
          <a:p>
            <a:pPr>
              <a:buAutoNum type="arabicPeriod" startAt="4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45021" y="3408899"/>
            <a:ext cx="3642360" cy="288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88975" indent="-688975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 sz="3000">
                <a:solidFill>
                  <a:srgbClr val="203C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263650" indent="-577850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alphaLcPeriod"/>
              <a:defRPr sz="26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2pPr>
            <a:lvl3pPr marL="1720850" indent="-461963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romanLcPeriod"/>
              <a:defRPr sz="24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3pPr>
            <a:lvl4pPr marL="2054225" indent="-333375" algn="l" defTabSz="79375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4pPr>
            <a:lvl5pPr marL="2400300" indent="-346075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Consistency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Body Language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Timing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Corroboration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Other complaints</a:t>
            </a:r>
          </a:p>
          <a:p>
            <a:pPr marL="514350" indent="-514350">
              <a:buFont typeface="+mj-lt"/>
              <a:buAutoNum type="romanLcPeriod"/>
            </a:pPr>
            <a:r>
              <a:rPr lang="en-US" sz="2200" dirty="0" smtClean="0"/>
              <a:t>History of veracity</a:t>
            </a:r>
            <a:endParaRPr lang="en-US" sz="2200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281107" y="3408899"/>
            <a:ext cx="3764280" cy="2884327"/>
          </a:xfrm>
          <a:prstGeom prst="rect">
            <a:avLst/>
          </a:prstGeom>
        </p:spPr>
        <p:txBody>
          <a:bodyPr/>
          <a:lstStyle>
            <a:lvl1pPr marL="688975" indent="-688975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defRPr sz="3000">
                <a:solidFill>
                  <a:srgbClr val="203C6A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198563" indent="-449263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alphaLcPeriod"/>
              <a:defRPr sz="24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2pPr>
            <a:lvl3pPr marL="1603375" indent="-344488" algn="l" rtl="0" eaLnBrk="1" fontAlgn="base" hangingPunct="1">
              <a:spcBef>
                <a:spcPct val="20000"/>
              </a:spcBef>
              <a:spcAft>
                <a:spcPct val="0"/>
              </a:spcAft>
              <a:buFont typeface="+mj-lt"/>
              <a:buAutoNum type="romanLcPeriod"/>
              <a:defRPr sz="20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3pPr>
            <a:lvl4pPr marL="2054225" indent="-396875" algn="l" defTabSz="79375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4pPr>
            <a:lvl5pPr marL="2400300" indent="-346075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203C6A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B325F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romanLcPeriod" startAt="7"/>
            </a:pPr>
            <a:r>
              <a:rPr lang="en-US" sz="2200" dirty="0" smtClean="0"/>
              <a:t>Nature of denial</a:t>
            </a:r>
          </a:p>
          <a:p>
            <a:pPr marL="514350" indent="-514350">
              <a:buFont typeface="+mj-lt"/>
              <a:buAutoNum type="romanLcPeriod" startAt="7"/>
            </a:pPr>
            <a:r>
              <a:rPr lang="en-US" sz="2200" dirty="0" smtClean="0"/>
              <a:t>Memory</a:t>
            </a:r>
          </a:p>
          <a:p>
            <a:pPr marL="514350" indent="-514350">
              <a:buFont typeface="+mj-lt"/>
              <a:buAutoNum type="romanLcPeriod" startAt="7"/>
            </a:pPr>
            <a:r>
              <a:rPr lang="en-US" sz="2200" dirty="0" smtClean="0"/>
              <a:t>Make sense</a:t>
            </a:r>
          </a:p>
          <a:p>
            <a:pPr marL="514350" indent="-514350">
              <a:buFont typeface="+mj-lt"/>
              <a:buAutoNum type="romanLcPeriod" startAt="7"/>
            </a:pPr>
            <a:r>
              <a:rPr lang="en-US" sz="2200" dirty="0" smtClean="0"/>
              <a:t>Other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5798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Recent Cases/Guidance</a:t>
            </a:r>
          </a:p>
          <a:p>
            <a:pPr lvl="1"/>
            <a:r>
              <a:rPr lang="en-US" dirty="0" smtClean="0"/>
              <a:t>NLRB (</a:t>
            </a:r>
            <a:r>
              <a:rPr lang="en-US" u="sng" dirty="0" smtClean="0"/>
              <a:t>Banner</a:t>
            </a:r>
            <a:r>
              <a:rPr lang="en-US" dirty="0" smtClean="0"/>
              <a:t>) </a:t>
            </a:r>
            <a:r>
              <a:rPr lang="en-US" sz="2000" dirty="0" smtClean="0"/>
              <a:t>(continued)</a:t>
            </a:r>
          </a:p>
          <a:p>
            <a:pPr lvl="2">
              <a:buFont typeface="+mj-lt"/>
              <a:buAutoNum type="romanLcPeriod" startAt="4"/>
            </a:pPr>
            <a:r>
              <a:rPr lang="en-US" dirty="0" smtClean="0"/>
              <a:t>Even though it was only a request and not a rule, the NLRB held that the request violated the NLRA</a:t>
            </a:r>
          </a:p>
          <a:p>
            <a:pPr lvl="2">
              <a:buAutoNum type="romanLcPeriod" startAt="4"/>
            </a:pPr>
            <a:r>
              <a:rPr lang="en-US" dirty="0" smtClean="0"/>
              <a:t>NLRB concern:  even a suggestion may be interpreted as restricting protected concerted activity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(If Applicable)</a:t>
            </a:r>
            <a:endParaRPr lang="en-US" dirty="0"/>
          </a:p>
        </p:txBody>
      </p:sp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corrective actions:</a:t>
            </a:r>
          </a:p>
          <a:p>
            <a:pPr lvl="1"/>
            <a:r>
              <a:rPr lang="en-US" dirty="0" smtClean="0"/>
              <a:t>Reverse decision (and make individual whole)</a:t>
            </a:r>
          </a:p>
          <a:p>
            <a:pPr lvl="1"/>
            <a:r>
              <a:rPr lang="en-US" dirty="0" smtClean="0"/>
              <a:t>Written reprimand/discipline</a:t>
            </a:r>
          </a:p>
          <a:p>
            <a:pPr lvl="1"/>
            <a:r>
              <a:rPr lang="en-US" dirty="0" smtClean="0"/>
              <a:t>Mandatory training/behavioral counseling</a:t>
            </a:r>
          </a:p>
          <a:p>
            <a:pPr lvl="1"/>
            <a:r>
              <a:rPr lang="en-US" dirty="0" smtClean="0"/>
              <a:t>Financial penalty (FLSA considerations)</a:t>
            </a:r>
          </a:p>
          <a:p>
            <a:pPr lvl="1"/>
            <a:r>
              <a:rPr lang="en-US" dirty="0" smtClean="0"/>
              <a:t>Suspension (FLSA considerations)</a:t>
            </a:r>
          </a:p>
          <a:p>
            <a:pPr lvl="1"/>
            <a:r>
              <a:rPr lang="en-US" dirty="0" smtClean="0"/>
              <a:t>Work or other restrictions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(If Applicable)</a:t>
            </a:r>
            <a:endParaRPr lang="en-US" dirty="0"/>
          </a:p>
        </p:txBody>
      </p:sp>
      <p:sp>
        <p:nvSpPr>
          <p:cNvPr id="461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corrective actions: 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7"/>
            </a:pPr>
            <a:r>
              <a:rPr lang="en-US" dirty="0" smtClean="0"/>
              <a:t>Demotion with reduction in pay</a:t>
            </a:r>
          </a:p>
          <a:p>
            <a:pPr lvl="1">
              <a:buAutoNum type="alphaLcPeriod" startAt="7"/>
            </a:pPr>
            <a:r>
              <a:rPr lang="en-US" dirty="0" smtClean="0"/>
              <a:t>Oversight of employment decisions</a:t>
            </a:r>
          </a:p>
          <a:p>
            <a:pPr lvl="1">
              <a:buAutoNum type="alphaLcPeriod" startAt="7"/>
            </a:pPr>
            <a:r>
              <a:rPr lang="en-US" dirty="0" smtClean="0"/>
              <a:t>Termination of employment</a:t>
            </a:r>
          </a:p>
          <a:p>
            <a:pPr lvl="1">
              <a:buAutoNum type="alphaLcPeriod" startAt="7"/>
            </a:pPr>
            <a:r>
              <a:rPr lang="en-US" dirty="0" smtClean="0"/>
              <a:t>Termination of other relationship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(If Applicable)</a:t>
            </a:r>
            <a:endParaRPr lang="en-US" dirty="0"/>
          </a:p>
        </p:txBody>
      </p:sp>
      <p:sp>
        <p:nvSpPr>
          <p:cNvPr id="462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Factors to consider</a:t>
            </a:r>
          </a:p>
          <a:p>
            <a:pPr lvl="1"/>
            <a:r>
              <a:rPr lang="en-US" dirty="0" smtClean="0"/>
              <a:t>Severity</a:t>
            </a:r>
          </a:p>
          <a:p>
            <a:pPr lvl="1"/>
            <a:r>
              <a:rPr lang="en-US" dirty="0" smtClean="0"/>
              <a:t>Pervasiveness</a:t>
            </a:r>
          </a:p>
          <a:p>
            <a:pPr lvl="1"/>
            <a:r>
              <a:rPr lang="en-US" dirty="0" smtClean="0"/>
              <a:t>Prior indication that unwelcome</a:t>
            </a:r>
          </a:p>
          <a:p>
            <a:pPr lvl="1"/>
            <a:r>
              <a:rPr lang="en-US" dirty="0" smtClean="0"/>
              <a:t>Prior warnings</a:t>
            </a:r>
          </a:p>
          <a:p>
            <a:pPr>
              <a:buAutoNum type="arabicPeriod" startAt="2"/>
            </a:pPr>
            <a:endParaRPr lang="en-US" dirty="0" smtClean="0"/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Corrective Action (If Applicable)</a:t>
            </a:r>
            <a:endParaRPr lang="en-US" dirty="0"/>
          </a:p>
        </p:txBody>
      </p:sp>
      <p:sp>
        <p:nvSpPr>
          <p:cNvPr id="463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Factors to consider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5"/>
            </a:pPr>
            <a:r>
              <a:rPr lang="en-US" dirty="0" smtClean="0"/>
              <a:t>Position  </a:t>
            </a:r>
          </a:p>
          <a:p>
            <a:pPr lvl="1">
              <a:buAutoNum type="alphaLcPeriod" startAt="5"/>
            </a:pPr>
            <a:r>
              <a:rPr lang="en-US" dirty="0" smtClean="0"/>
              <a:t>Responsiveness to counseling/discipline</a:t>
            </a:r>
          </a:p>
          <a:p>
            <a:pPr lvl="1">
              <a:buAutoNum type="alphaLcPeriod" startAt="5"/>
            </a:pPr>
            <a:r>
              <a:rPr lang="en-US" dirty="0" smtClean="0"/>
              <a:t>Intent (as a mitigating or aggravating factor)</a:t>
            </a:r>
          </a:p>
          <a:p>
            <a:pPr lvl="1">
              <a:buAutoNum type="alphaLcPeriod" startAt="5"/>
            </a:pPr>
            <a:r>
              <a:rPr lang="en-US" dirty="0" smtClean="0"/>
              <a:t>Consistency (how other similar situations have been handled)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Retaliation</a:t>
            </a:r>
            <a:endParaRPr lang="en-US" dirty="0"/>
          </a:p>
        </p:txBody>
      </p:sp>
      <p:sp>
        <p:nvSpPr>
          <p:cNvPr id="431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 and correct unlawful retaliation against</a:t>
            </a:r>
          </a:p>
          <a:p>
            <a:pPr lvl="1"/>
            <a:r>
              <a:rPr lang="en-US" dirty="0" smtClean="0"/>
              <a:t>Complainant</a:t>
            </a:r>
          </a:p>
          <a:p>
            <a:pPr lvl="1"/>
            <a:r>
              <a:rPr lang="en-US" dirty="0" smtClean="0"/>
              <a:t>Witnesses</a:t>
            </a:r>
          </a:p>
          <a:p>
            <a:pPr lvl="1"/>
            <a:r>
              <a:rPr lang="en-US" dirty="0" smtClean="0"/>
              <a:t>Others who participate in investigatory process</a:t>
            </a:r>
          </a:p>
          <a:p>
            <a:pPr lvl="1"/>
            <a:r>
              <a:rPr lang="en-US" dirty="0" smtClean="0"/>
              <a:t>Others who are associated with complainant  (e.g., spouse or child)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Retaliation</a:t>
            </a:r>
            <a:endParaRPr lang="en-US" dirty="0"/>
          </a:p>
        </p:txBody>
      </p:sp>
      <p:sp>
        <p:nvSpPr>
          <p:cNvPr id="458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Prohibited retaliation</a:t>
            </a:r>
          </a:p>
          <a:p>
            <a:pPr lvl="1"/>
            <a:r>
              <a:rPr lang="en-US" dirty="0" smtClean="0"/>
              <a:t>Tangible employment actions</a:t>
            </a:r>
          </a:p>
          <a:p>
            <a:pPr lvl="1"/>
            <a:r>
              <a:rPr lang="en-US" dirty="0" smtClean="0"/>
              <a:t>Other material terms and conditions of employment (e.g., assignments)</a:t>
            </a:r>
          </a:p>
          <a:p>
            <a:pPr lvl="1"/>
            <a:r>
              <a:rPr lang="en-US" dirty="0" smtClean="0"/>
              <a:t>Adverse actions independent of the workforce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Retaliation</a:t>
            </a:r>
            <a:endParaRPr lang="en-US" dirty="0"/>
          </a:p>
        </p:txBody>
      </p:sp>
      <p:sp>
        <p:nvSpPr>
          <p:cNvPr id="432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HR should:</a:t>
            </a:r>
          </a:p>
          <a:p>
            <a:pPr lvl="1"/>
            <a:r>
              <a:rPr lang="en-US" dirty="0" smtClean="0"/>
              <a:t>Raise non-retaliation with complainant and accused when conclude investigation</a:t>
            </a:r>
          </a:p>
          <a:p>
            <a:pPr lvl="1"/>
            <a:r>
              <a:rPr lang="en-US" dirty="0" smtClean="0"/>
              <a:t>Document in advance dates for follow-up meetings with both</a:t>
            </a:r>
          </a:p>
          <a:p>
            <a:pPr lvl="1"/>
            <a:r>
              <a:rPr lang="en-US" dirty="0" smtClean="0"/>
              <a:t>Arrange for oversight of material employment decisions made by accused with regard to complainant, where applicable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Retaliation</a:t>
            </a:r>
            <a:endParaRPr lang="en-US" dirty="0"/>
          </a:p>
        </p:txBody>
      </p:sp>
      <p:sp>
        <p:nvSpPr>
          <p:cNvPr id="433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HR should: 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4"/>
            </a:pPr>
            <a:r>
              <a:rPr lang="en-US" dirty="0" smtClean="0"/>
              <a:t>Document what parties say in follow-up meetings</a:t>
            </a:r>
          </a:p>
          <a:p>
            <a:pPr lvl="1">
              <a:buAutoNum type="alphaLcPeriod" startAt="4"/>
            </a:pPr>
            <a:r>
              <a:rPr lang="en-US" dirty="0" smtClean="0"/>
              <a:t>Commence investigation immediately if any allegation of retaliation (or discrimination or harassment)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contact with complainant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36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Notes of interviews</a:t>
            </a:r>
          </a:p>
          <a:p>
            <a:pPr lvl="1"/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Retention</a:t>
            </a:r>
          </a:p>
          <a:p>
            <a:pPr lvl="1"/>
            <a:endParaRPr lang="en-US" dirty="0" smtClean="0"/>
          </a:p>
          <a:p>
            <a:pPr>
              <a:buAutoNum type="arabicPeriod" startAt="2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Recent Cases/Guidance</a:t>
            </a:r>
          </a:p>
          <a:p>
            <a:pPr lvl="1"/>
            <a:r>
              <a:rPr lang="en-US" dirty="0" smtClean="0"/>
              <a:t>NLRB (</a:t>
            </a:r>
            <a:r>
              <a:rPr lang="en-US" u="sng" dirty="0" smtClean="0"/>
              <a:t>Banner</a:t>
            </a:r>
            <a:r>
              <a:rPr lang="en-US" dirty="0" smtClean="0"/>
              <a:t>) </a:t>
            </a:r>
            <a:r>
              <a:rPr lang="en-US" sz="2000" dirty="0" smtClean="0"/>
              <a:t>(continued)</a:t>
            </a:r>
          </a:p>
          <a:p>
            <a:pPr lvl="2">
              <a:buFont typeface="+mj-lt"/>
              <a:buAutoNum type="romanLcPeriod" startAt="6"/>
            </a:pPr>
            <a:r>
              <a:rPr lang="en-US" dirty="0" smtClean="0"/>
              <a:t>Note:  NLRA does not cover supervisors and managers as specifically defined by the NLRA; they are not employees under the Act so you can silence them (unless another law says you can’t)</a:t>
            </a:r>
          </a:p>
          <a:p>
            <a:pPr lvl="2">
              <a:buAutoNum type="romanLcPeriod" startAt="6"/>
            </a:pPr>
            <a:r>
              <a:rPr lang="en-US" dirty="0" smtClean="0"/>
              <a:t>Status of </a:t>
            </a:r>
            <a:r>
              <a:rPr lang="en-US" u="sng" dirty="0" smtClean="0"/>
              <a:t>Banner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Case on appeal, plus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Question as to whether </a:t>
            </a:r>
            <a:r>
              <a:rPr lang="en-US" u="sng" dirty="0" smtClean="0"/>
              <a:t>Banner</a:t>
            </a:r>
            <a:r>
              <a:rPr lang="en-US" dirty="0" smtClean="0"/>
              <a:t> is good law in light of appellate court finding that Board does not have constitutionally-appointed quorum to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4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dirty="0" smtClean="0"/>
              <a:t>Summaries of interviews with complainant, accused and witnesses.  Options:</a:t>
            </a:r>
          </a:p>
          <a:p>
            <a:pPr lvl="1"/>
            <a:r>
              <a:rPr lang="en-US" dirty="0" smtClean="0"/>
              <a:t>File memo</a:t>
            </a:r>
          </a:p>
          <a:p>
            <a:pPr lvl="1"/>
            <a:r>
              <a:rPr lang="en-US" dirty="0" smtClean="0"/>
              <a:t>Written statement prepared by person  </a:t>
            </a:r>
          </a:p>
          <a:p>
            <a:pPr lvl="1"/>
            <a:r>
              <a:rPr lang="en-US" dirty="0" smtClean="0"/>
              <a:t>Memo from investigator to person</a:t>
            </a:r>
          </a:p>
          <a:p>
            <a:pPr lvl="2"/>
            <a:r>
              <a:rPr lang="en-US" dirty="0" smtClean="0"/>
              <a:t>Ask person to sign</a:t>
            </a:r>
          </a:p>
          <a:p>
            <a:pPr lvl="2"/>
            <a:r>
              <a:rPr lang="en-US" dirty="0" smtClean="0"/>
              <a:t>Give him/her opportunity to add, modify or delete </a:t>
            </a:r>
          </a:p>
          <a:p>
            <a:pPr lvl="3"/>
            <a:r>
              <a:rPr lang="en-US" dirty="0" smtClean="0"/>
              <a:t>If employee deletes, need to determine why</a:t>
            </a:r>
          </a:p>
          <a:p>
            <a:pPr lvl="3"/>
            <a:r>
              <a:rPr lang="en-US" dirty="0" smtClean="0"/>
              <a:t>Right to consult with counsel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59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en-US" dirty="0" smtClean="0"/>
              <a:t>Summary of investigatory findings and reasons for findings</a:t>
            </a:r>
          </a:p>
          <a:p>
            <a:pPr>
              <a:buAutoNum type="arabicPeriod" startAt="4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60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5"/>
            </a:pPr>
            <a:r>
              <a:rPr lang="en-US" dirty="0" smtClean="0"/>
              <a:t>Conclusory memos to complainant and accused:</a:t>
            </a:r>
          </a:p>
          <a:p>
            <a:pPr lvl="1"/>
            <a:r>
              <a:rPr lang="en-US" dirty="0" smtClean="0"/>
              <a:t>Summarizing factual (not legal) findings</a:t>
            </a:r>
          </a:p>
          <a:p>
            <a:pPr lvl="1"/>
            <a:r>
              <a:rPr lang="en-US" dirty="0" smtClean="0"/>
              <a:t>Explaining corrective actions, if applicable</a:t>
            </a:r>
          </a:p>
          <a:p>
            <a:pPr lvl="1"/>
            <a:r>
              <a:rPr lang="en-US" dirty="0" smtClean="0"/>
              <a:t>Emphasizing non-retaliation, etc.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6A066-A4C4-480F-B957-E403B2B8D445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365498"/>
            <a:ext cx="9144000" cy="2158375"/>
          </a:xfrm>
        </p:spPr>
        <p:txBody>
          <a:bodyPr/>
          <a:lstStyle/>
          <a:p>
            <a:r>
              <a:rPr lang="en-US" sz="6000" dirty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dirty="0" smtClean="0"/>
              <a:t>Recent Cases/Guidance </a:t>
            </a:r>
            <a:r>
              <a:rPr lang="en-US" sz="2000" dirty="0" smtClean="0"/>
              <a:t>(continued)</a:t>
            </a:r>
          </a:p>
          <a:p>
            <a:pPr lvl="1">
              <a:buFont typeface="+mj-lt"/>
              <a:buAutoNum type="alphaLcPeriod" startAt="2"/>
            </a:pPr>
            <a:r>
              <a:rPr lang="en-US" dirty="0" smtClean="0"/>
              <a:t>Civil Rights Laws</a:t>
            </a:r>
          </a:p>
          <a:p>
            <a:pPr lvl="2"/>
            <a:r>
              <a:rPr lang="en-US" dirty="0" smtClean="0"/>
              <a:t>Examples:  Title VII, ADA, ADEA, GINA</a:t>
            </a:r>
          </a:p>
          <a:p>
            <a:pPr lvl="2"/>
            <a:r>
              <a:rPr lang="en-US" dirty="0" smtClean="0"/>
              <a:t>Civil rights laws define employees subject to protection broader than the NLRA to include supervisors and managers</a:t>
            </a:r>
          </a:p>
          <a:p>
            <a:pPr lvl="2"/>
            <a:r>
              <a:rPr lang="en-US" dirty="0" smtClean="0"/>
              <a:t>Supervisors and managers who wish to share concerns about discrimination, harassment or retaliation may have protection under the civil rights laws, even though they are not protected under the NLRA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3"/>
            </a:pPr>
            <a:r>
              <a:rPr lang="en-US" dirty="0" smtClean="0"/>
              <a:t>Risk Balancing:</a:t>
            </a:r>
          </a:p>
          <a:p>
            <a:pPr lvl="1"/>
            <a:r>
              <a:rPr lang="en-US" dirty="0" smtClean="0"/>
              <a:t>Under NLRA (Section 7 rights are not absolute)</a:t>
            </a:r>
          </a:p>
          <a:p>
            <a:pPr lvl="1"/>
            <a:r>
              <a:rPr lang="en-US" dirty="0" smtClean="0"/>
              <a:t>NLRA v other laws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and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 startAt="4"/>
            </a:pPr>
            <a:r>
              <a:rPr lang="en-US" dirty="0" smtClean="0"/>
              <a:t>Possible Circumstances Where Employees May be Instructed to Keep Investigation Confidential</a:t>
            </a:r>
          </a:p>
          <a:p>
            <a:pPr lvl="1"/>
            <a:r>
              <a:rPr lang="en-US" dirty="0" smtClean="0"/>
              <a:t>NLRB raised four (4) possible circumstances</a:t>
            </a:r>
          </a:p>
          <a:p>
            <a:pPr lvl="2"/>
            <a:r>
              <a:rPr lang="en-US" dirty="0" smtClean="0"/>
              <a:t>Whether the witnesses need protection, for example: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Safety concerns (not specifically mentioned in case)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Retaliation concerns (not specifically mentioned in case)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21DA2-79C7-4ADE-A94C-EBA86FB98FC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mbering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dobe Heiti Std R"/>
        <a:ea typeface=""/>
        <a:cs typeface=""/>
      </a:majorFont>
      <a:minorFont>
        <a:latin typeface="Adobe Heiti Std 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dobe Heiti Std R"/>
        <a:ea typeface=""/>
        <a:cs typeface=""/>
      </a:majorFont>
      <a:minorFont>
        <a:latin typeface="Adobe Heiti Std 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Duane_Morris</Template>
  <TotalTime>0</TotalTime>
  <Words>1942</Words>
  <Application>Microsoft Office PowerPoint</Application>
  <PresentationFormat>On-screen Show (4:3)</PresentationFormat>
  <Paragraphs>411</Paragraphs>
  <Slides>63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65" baseType="lpstr">
      <vt:lpstr>Numbering Design</vt:lpstr>
      <vt:lpstr>Bullet Design</vt:lpstr>
      <vt:lpstr>Proper Procedures in Conducting  HR Workplace Investigations* prepared for Pennsylvania Chamber of Business and Industry Human Resources Roundtable</vt:lpstr>
      <vt:lpstr>Part I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Confidentiality and Investigations</vt:lpstr>
      <vt:lpstr>Part II</vt:lpstr>
      <vt:lpstr>When to Investigate?</vt:lpstr>
      <vt:lpstr>When to Investigate?</vt:lpstr>
      <vt:lpstr>When to Investigate?</vt:lpstr>
      <vt:lpstr>When to Investigate?</vt:lpstr>
      <vt:lpstr>When to Investigate?</vt:lpstr>
      <vt:lpstr>When to Investigate?</vt:lpstr>
      <vt:lpstr>Who Should Investigate?</vt:lpstr>
      <vt:lpstr>Who Should Investigate?</vt:lpstr>
      <vt:lpstr>General Guidelines</vt:lpstr>
      <vt:lpstr>General Guidelines</vt:lpstr>
      <vt:lpstr>General Guidelines</vt:lpstr>
      <vt:lpstr>General Guidelines</vt:lpstr>
      <vt:lpstr>Interview of Complainant</vt:lpstr>
      <vt:lpstr>Interview of Complainant</vt:lpstr>
      <vt:lpstr>Interview of Complainant</vt:lpstr>
      <vt:lpstr>Interview of Complainant</vt:lpstr>
      <vt:lpstr>Interview of Complainant</vt:lpstr>
      <vt:lpstr>Accused</vt:lpstr>
      <vt:lpstr>Accused</vt:lpstr>
      <vt:lpstr>Accused</vt:lpstr>
      <vt:lpstr>Accused</vt:lpstr>
      <vt:lpstr>Accused</vt:lpstr>
      <vt:lpstr>Witnesses</vt:lpstr>
      <vt:lpstr>Witnesses</vt:lpstr>
      <vt:lpstr>Decision Making</vt:lpstr>
      <vt:lpstr>Decision Making</vt:lpstr>
      <vt:lpstr>Decision Making</vt:lpstr>
      <vt:lpstr>Decision Making</vt:lpstr>
      <vt:lpstr>Corrective Action (If Applicable)</vt:lpstr>
      <vt:lpstr>Corrective Action (If Applicable)</vt:lpstr>
      <vt:lpstr>Corrective Action (If Applicable)</vt:lpstr>
      <vt:lpstr>Corrective Action (If Applicable)</vt:lpstr>
      <vt:lpstr>Retaliation</vt:lpstr>
      <vt:lpstr>Retaliation</vt:lpstr>
      <vt:lpstr>Retaliation</vt:lpstr>
      <vt:lpstr>Retaliation</vt:lpstr>
      <vt:lpstr>Documentation</vt:lpstr>
      <vt:lpstr>Documentation</vt:lpstr>
      <vt:lpstr>Documentation</vt:lpstr>
      <vt:lpstr>Documentation</vt:lpstr>
      <vt:lpstr>Documentation</vt:lpstr>
      <vt:lpstr>Thank you!</vt:lpstr>
    </vt:vector>
  </TitlesOfParts>
  <Company>Wolf, Block, Schorr &amp; Solis-Cohen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Jonathan Segal</cp:lastModifiedBy>
  <cp:revision>161</cp:revision>
  <cp:lastPrinted>2013-04-15T15:21:46Z</cp:lastPrinted>
  <dcterms:created xsi:type="dcterms:W3CDTF">2003-10-01T15:37:47Z</dcterms:created>
  <dcterms:modified xsi:type="dcterms:W3CDTF">2013-04-20T11:26:09Z</dcterms:modified>
</cp:coreProperties>
</file>