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18" r:id="rId1"/>
    <p:sldMasterId id="2147483730" r:id="rId2"/>
  </p:sldMasterIdLst>
  <p:notesMasterIdLst>
    <p:notesMasterId r:id="rId66"/>
  </p:notesMasterIdLst>
  <p:handoutMasterIdLst>
    <p:handoutMasterId r:id="rId67"/>
  </p:handoutMasterIdLst>
  <p:sldIdLst>
    <p:sldId id="334" r:id="rId3"/>
    <p:sldId id="337" r:id="rId4"/>
    <p:sldId id="338" r:id="rId5"/>
    <p:sldId id="339" r:id="rId6"/>
    <p:sldId id="340" r:id="rId7"/>
    <p:sldId id="341" r:id="rId8"/>
    <p:sldId id="342" r:id="rId9"/>
    <p:sldId id="343" r:id="rId10"/>
    <p:sldId id="345" r:id="rId11"/>
    <p:sldId id="344" r:id="rId12"/>
    <p:sldId id="346" r:id="rId13"/>
    <p:sldId id="347" r:id="rId14"/>
    <p:sldId id="348" r:id="rId15"/>
    <p:sldId id="349" r:id="rId16"/>
    <p:sldId id="350" r:id="rId17"/>
    <p:sldId id="351" r:id="rId18"/>
    <p:sldId id="352" r:id="rId19"/>
    <p:sldId id="354" r:id="rId20"/>
    <p:sldId id="357" r:id="rId21"/>
    <p:sldId id="358" r:id="rId22"/>
    <p:sldId id="356" r:id="rId23"/>
    <p:sldId id="257" r:id="rId24"/>
    <p:sldId id="335" r:id="rId25"/>
    <p:sldId id="258" r:id="rId26"/>
    <p:sldId id="259" r:id="rId27"/>
    <p:sldId id="260" r:id="rId28"/>
    <p:sldId id="261" r:id="rId29"/>
    <p:sldId id="262" r:id="rId30"/>
    <p:sldId id="263" r:id="rId31"/>
    <p:sldId id="268" r:id="rId32"/>
    <p:sldId id="269" r:id="rId33"/>
    <p:sldId id="270" r:id="rId34"/>
    <p:sldId id="271" r:id="rId35"/>
    <p:sldId id="273" r:id="rId36"/>
    <p:sldId id="274" r:id="rId37"/>
    <p:sldId id="275" r:id="rId38"/>
    <p:sldId id="276" r:id="rId39"/>
    <p:sldId id="277" r:id="rId40"/>
    <p:sldId id="279" r:id="rId41"/>
    <p:sldId id="280" r:id="rId42"/>
    <p:sldId id="281" r:id="rId43"/>
    <p:sldId id="282" r:id="rId44"/>
    <p:sldId id="285" r:id="rId45"/>
    <p:sldId id="288" r:id="rId46"/>
    <p:sldId id="289" r:id="rId47"/>
    <p:sldId id="299" r:id="rId48"/>
    <p:sldId id="300" r:id="rId49"/>
    <p:sldId id="332" r:id="rId50"/>
    <p:sldId id="336" r:id="rId51"/>
    <p:sldId id="303" r:id="rId52"/>
    <p:sldId id="304" r:id="rId53"/>
    <p:sldId id="305" r:id="rId54"/>
    <p:sldId id="306" r:id="rId55"/>
    <p:sldId id="310" r:id="rId56"/>
    <p:sldId id="311" r:id="rId57"/>
    <p:sldId id="312" r:id="rId58"/>
    <p:sldId id="313" r:id="rId59"/>
    <p:sldId id="315" r:id="rId60"/>
    <p:sldId id="316" r:id="rId61"/>
    <p:sldId id="317" r:id="rId62"/>
    <p:sldId id="318" r:id="rId63"/>
    <p:sldId id="319" r:id="rId64"/>
    <p:sldId id="330" r:id="rId6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8650"/>
    <a:srgbClr val="000099"/>
    <a:srgbClr val="0000FF"/>
    <a:srgbClr val="000066"/>
    <a:srgbClr val="003399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7128" autoAdjust="0"/>
    <p:restoredTop sz="94575" autoAdjust="0"/>
  </p:normalViewPr>
  <p:slideViewPr>
    <p:cSldViewPr snapToGrid="0">
      <p:cViewPr>
        <p:scale>
          <a:sx n="70" d="100"/>
          <a:sy n="70" d="100"/>
        </p:scale>
        <p:origin x="-2622" y="-7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presProps" Target="presProps.xml"/><Relationship Id="rId7" Type="http://schemas.openxmlformats.org/officeDocument/2006/relationships/slide" Target="slides/slide5.xml"/><Relationship Id="rId71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1" tIns="46237" rIns="92471" bIns="46237" numCol="1" anchor="t" anchorCtr="0" compatLnSpc="1">
            <a:prstTxWarp prst="textNoShape">
              <a:avLst/>
            </a:prstTxWarp>
          </a:bodyPr>
          <a:lstStyle>
            <a:lvl1pPr defTabSz="925513">
              <a:defRPr sz="1200"/>
            </a:lvl1pPr>
          </a:lstStyle>
          <a:p>
            <a:endParaRPr lang="en-US" dirty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1" tIns="46237" rIns="92471" bIns="46237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endParaRPr lang="en-US" dirty="0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1" tIns="46237" rIns="92471" bIns="46237" numCol="1" anchor="b" anchorCtr="0" compatLnSpc="1">
            <a:prstTxWarp prst="textNoShape">
              <a:avLst/>
            </a:prstTxWarp>
          </a:bodyPr>
          <a:lstStyle>
            <a:lvl1pPr defTabSz="925513">
              <a:defRPr sz="1200"/>
            </a:lvl1pPr>
          </a:lstStyle>
          <a:p>
            <a:endParaRPr lang="en-US" dirty="0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1" tIns="46237" rIns="92471" bIns="46237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fld id="{89C27B3C-D1DC-441C-900E-473736F411F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081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754F7-C530-4C73-AD12-C3EE32701A2C}" type="datetimeFigureOut">
              <a:rPr lang="en-US" smtClean="0"/>
              <a:pPr/>
              <a:t>4/20/2013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676BB-60AF-4CFA-A7BD-92ED388DCFA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777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m_ppt_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908300"/>
            <a:ext cx="9144000" cy="2158375"/>
          </a:xfrm>
        </p:spPr>
        <p:txBody>
          <a:bodyPr/>
          <a:lstStyle>
            <a:lvl1pPr algn="ctr">
              <a:defRPr sz="4000">
                <a:solidFill>
                  <a:srgbClr val="203C6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990" y="5055380"/>
            <a:ext cx="9144000" cy="914400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678553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0" y="1865410"/>
            <a:ext cx="9144000" cy="1588"/>
          </a:xfrm>
          <a:prstGeom prst="line">
            <a:avLst/>
          </a:prstGeom>
          <a:ln w="15875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 userDrawn="1"/>
        </p:nvSpPr>
        <p:spPr>
          <a:xfrm>
            <a:off x="3424586" y="6472517"/>
            <a:ext cx="2279276" cy="3675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www.duanemorris.com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0" y="5996063"/>
            <a:ext cx="9144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aseline="0" dirty="0" smtClean="0">
                <a:solidFill>
                  <a:srgbClr val="203C6A"/>
                </a:solidFill>
                <a:latin typeface="Arial" pitchFamily="34" charset="0"/>
                <a:cs typeface="Arial" pitchFamily="34" charset="0"/>
              </a:rPr>
              <a:t>©2013 Duane Morris LLP. All Rights Reserved. Duane Morris is a registered service mark of Duane Morris LLP. </a:t>
            </a:r>
            <a:br>
              <a:rPr lang="en-US" sz="700" baseline="0" dirty="0" smtClean="0">
                <a:solidFill>
                  <a:srgbClr val="203C6A"/>
                </a:solidFill>
                <a:latin typeface="Arial" pitchFamily="34" charset="0"/>
                <a:cs typeface="Arial" pitchFamily="34" charset="0"/>
              </a:rPr>
            </a:br>
            <a:r>
              <a:rPr lang="en-US" sz="700" baseline="0" dirty="0" smtClean="0">
                <a:solidFill>
                  <a:srgbClr val="203C6A"/>
                </a:solidFill>
                <a:latin typeface="Arial" pitchFamily="34" charset="0"/>
                <a:cs typeface="Arial" pitchFamily="34" charset="0"/>
              </a:rPr>
              <a:t>Duane Morris – </a:t>
            </a:r>
            <a:r>
              <a:rPr lang="en-US" sz="700" i="1" baseline="0" dirty="0" smtClean="0">
                <a:solidFill>
                  <a:srgbClr val="203C6A"/>
                </a:solidFill>
                <a:latin typeface="Arial" pitchFamily="34" charset="0"/>
                <a:cs typeface="Arial" pitchFamily="34" charset="0"/>
              </a:rPr>
              <a:t>Firm and Affiliate Offices</a:t>
            </a:r>
            <a:r>
              <a:rPr lang="en-US" sz="700" baseline="0" dirty="0" smtClean="0">
                <a:solidFill>
                  <a:srgbClr val="203C6A"/>
                </a:solidFill>
                <a:latin typeface="Arial" pitchFamily="34" charset="0"/>
                <a:cs typeface="Arial" pitchFamily="34" charset="0"/>
              </a:rPr>
              <a:t> | New York | London | Singapore | Los Angeles | Chicago | Houston | Hanoi | Philadelphia | San Diego | San Francisco | Palo Alto | Baltimore | Boston | Washington, D.C.</a:t>
            </a:r>
            <a:br>
              <a:rPr lang="en-US" sz="700" baseline="0" dirty="0" smtClean="0">
                <a:solidFill>
                  <a:srgbClr val="203C6A"/>
                </a:solidFill>
                <a:latin typeface="Arial" pitchFamily="34" charset="0"/>
                <a:cs typeface="Arial" pitchFamily="34" charset="0"/>
              </a:rPr>
            </a:br>
            <a:r>
              <a:rPr lang="en-US" sz="700" baseline="0" dirty="0" smtClean="0">
                <a:solidFill>
                  <a:srgbClr val="203C6A"/>
                </a:solidFill>
                <a:latin typeface="Arial" pitchFamily="34" charset="0"/>
                <a:cs typeface="Arial" pitchFamily="34" charset="0"/>
              </a:rPr>
              <a:t>Las Vegas | Atlanta | Miami | Pittsburgh | Newark | Boca Raton | Wilmington | Cherry Hill | Lake Tahoe | Ho Chi Minh City | Duane Morris LLP – </a:t>
            </a:r>
            <a:r>
              <a:rPr lang="en-US" sz="700" i="1" baseline="0" dirty="0" smtClean="0">
                <a:solidFill>
                  <a:srgbClr val="203C6A"/>
                </a:solidFill>
                <a:latin typeface="Arial" pitchFamily="34" charset="0"/>
                <a:cs typeface="Arial" pitchFamily="34" charset="0"/>
              </a:rPr>
              <a:t>A Delaware limited liability partnership</a:t>
            </a:r>
            <a:endParaRPr lang="en-US" sz="700" baseline="0" dirty="0">
              <a:solidFill>
                <a:srgbClr val="203C6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>
        <p:tmplLst>
          <p:tmpl lvl="1">
            <p:tnLst>
              <p:par>
                <p:cTn presetID="53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307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07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307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mi_ppt_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4990"/>
            <a:ext cx="9144000" cy="6858000"/>
          </a:xfrm>
          <a:prstGeom prst="rect">
            <a:avLst/>
          </a:prstGeom>
        </p:spPr>
      </p:pic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41960" y="3630869"/>
            <a:ext cx="8214360" cy="2458386"/>
          </a:xfrm>
        </p:spPr>
        <p:txBody>
          <a:bodyPr/>
          <a:lstStyle>
            <a:lvl1pPr algn="ctr">
              <a:defRPr sz="6000">
                <a:solidFill>
                  <a:srgbClr val="203C6A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112719"/>
            <a:ext cx="9144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aseline="0" dirty="0" smtClean="0">
                <a:solidFill>
                  <a:srgbClr val="203C6A"/>
                </a:solidFill>
                <a:latin typeface="Arial" pitchFamily="34" charset="0"/>
                <a:cs typeface="Arial" pitchFamily="34" charset="0"/>
              </a:rPr>
              <a:t>©2010 Duane Morris LLP. All Rights Reserved. Duane Morris is a registered service mark of Duane Morris LLP. </a:t>
            </a:r>
            <a:br>
              <a:rPr lang="en-US" sz="700" baseline="0" dirty="0" smtClean="0">
                <a:solidFill>
                  <a:srgbClr val="203C6A"/>
                </a:solidFill>
                <a:latin typeface="Arial" pitchFamily="34" charset="0"/>
                <a:cs typeface="Arial" pitchFamily="34" charset="0"/>
              </a:rPr>
            </a:br>
            <a:r>
              <a:rPr lang="en-US" sz="700" baseline="0" dirty="0" smtClean="0">
                <a:solidFill>
                  <a:srgbClr val="203C6A"/>
                </a:solidFill>
                <a:latin typeface="Arial" pitchFamily="34" charset="0"/>
                <a:cs typeface="Arial" pitchFamily="34" charset="0"/>
              </a:rPr>
              <a:t>Duane Morris – </a:t>
            </a:r>
            <a:r>
              <a:rPr lang="en-US" sz="700" i="1" baseline="0" dirty="0" smtClean="0">
                <a:solidFill>
                  <a:srgbClr val="203C6A"/>
                </a:solidFill>
                <a:latin typeface="Arial" pitchFamily="34" charset="0"/>
                <a:cs typeface="Arial" pitchFamily="34" charset="0"/>
              </a:rPr>
              <a:t>Firm and Affiliate Offices</a:t>
            </a:r>
            <a:r>
              <a:rPr lang="en-US" sz="700" baseline="0" dirty="0" smtClean="0">
                <a:solidFill>
                  <a:srgbClr val="203C6A"/>
                </a:solidFill>
                <a:latin typeface="Arial" pitchFamily="34" charset="0"/>
                <a:cs typeface="Arial" pitchFamily="34" charset="0"/>
              </a:rPr>
              <a:t> | New York | London | Singapore | Los Angeles | Chicago | Houston | Hanoi | Philadelphia | San Diego | San Francisco | Baltimore | Boston | Washington, D.C.</a:t>
            </a:r>
            <a:br>
              <a:rPr lang="en-US" sz="700" baseline="0" dirty="0" smtClean="0">
                <a:solidFill>
                  <a:srgbClr val="203C6A"/>
                </a:solidFill>
                <a:latin typeface="Arial" pitchFamily="34" charset="0"/>
                <a:cs typeface="Arial" pitchFamily="34" charset="0"/>
              </a:rPr>
            </a:br>
            <a:r>
              <a:rPr lang="en-US" sz="700" baseline="0" dirty="0" smtClean="0">
                <a:solidFill>
                  <a:srgbClr val="203C6A"/>
                </a:solidFill>
                <a:latin typeface="Arial" pitchFamily="34" charset="0"/>
                <a:cs typeface="Arial" pitchFamily="34" charset="0"/>
              </a:rPr>
              <a:t>Las Vegas | Atlanta | Miami | Pittsburgh | Newark | Boca Raton | Wilmington | Cherry Hill | Princeton | Lake Tahoe | Ho Chi Minh City | Duane Morris LLP – </a:t>
            </a:r>
            <a:r>
              <a:rPr lang="en-US" sz="700" i="1" baseline="0" dirty="0" smtClean="0">
                <a:solidFill>
                  <a:srgbClr val="203C6A"/>
                </a:solidFill>
                <a:latin typeface="Arial" pitchFamily="34" charset="0"/>
                <a:cs typeface="Arial" pitchFamily="34" charset="0"/>
              </a:rPr>
              <a:t>A Delaware limited liability partnership</a:t>
            </a:r>
            <a:endParaRPr lang="en-US" dirty="0"/>
          </a:p>
        </p:txBody>
      </p:sp>
      <p:pic>
        <p:nvPicPr>
          <p:cNvPr id="5" name="Picture 4" descr="dmi_ppt_1.jpg"/>
          <p:cNvPicPr/>
          <p:nvPr userDrawn="1"/>
        </p:nvPicPr>
        <p:blipFill>
          <a:blip r:embed="rId2" cstate="print"/>
          <a:srcRect t="94658"/>
          <a:stretch>
            <a:fillRect/>
          </a:stretch>
        </p:blipFill>
        <p:spPr>
          <a:xfrm>
            <a:off x="0" y="6505732"/>
            <a:ext cx="9144000" cy="3672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m_ppt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990" y="5055380"/>
            <a:ext cx="9144000" cy="914400"/>
          </a:xfrm>
        </p:spPr>
        <p:txBody>
          <a:bodyPr/>
          <a:lstStyle>
            <a:lvl1pPr marL="0" indent="0" algn="ctr">
              <a:buFontTx/>
              <a:buNone/>
              <a:defRPr sz="2400" b="1">
                <a:solidFill>
                  <a:srgbClr val="678553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1865411"/>
            <a:ext cx="9144000" cy="1588"/>
          </a:xfrm>
          <a:prstGeom prst="line">
            <a:avLst/>
          </a:prstGeom>
          <a:ln w="15875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424586" y="6472518"/>
            <a:ext cx="2279276" cy="3675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www.duanemorris.com</a:t>
            </a:r>
            <a:endParaRPr lang="en-US" sz="12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996063"/>
            <a:ext cx="9144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 smtClean="0">
                <a:solidFill>
                  <a:srgbClr val="203C6A"/>
                </a:solidFill>
                <a:latin typeface="Arial" pitchFamily="34" charset="0"/>
                <a:cs typeface="Arial" pitchFamily="34" charset="0"/>
              </a:rPr>
              <a:t>©2011 Duane Morris LLP. All Rights Reserved. Duane Morris is a registered service mark of Duane Morris LLP. </a:t>
            </a:r>
            <a:br>
              <a:rPr lang="en-US" sz="700" dirty="0" smtClean="0">
                <a:solidFill>
                  <a:srgbClr val="203C6A"/>
                </a:solidFill>
                <a:latin typeface="Arial" pitchFamily="34" charset="0"/>
                <a:cs typeface="Arial" pitchFamily="34" charset="0"/>
              </a:rPr>
            </a:br>
            <a:r>
              <a:rPr lang="en-US" sz="700" dirty="0" smtClean="0">
                <a:solidFill>
                  <a:srgbClr val="203C6A"/>
                </a:solidFill>
                <a:latin typeface="Arial" pitchFamily="34" charset="0"/>
                <a:cs typeface="Arial" pitchFamily="34" charset="0"/>
              </a:rPr>
              <a:t>Duane Morris – Firm and Affiliate Offices | New York | London | Singapore | Los Angeles | Chicago | Houston | Hanoi | Philadelphia | San Diego | San Francisco | Baltimore | Boston | Washington, D.C.</a:t>
            </a:r>
            <a:br>
              <a:rPr lang="en-US" sz="700" dirty="0" smtClean="0">
                <a:solidFill>
                  <a:srgbClr val="203C6A"/>
                </a:solidFill>
                <a:latin typeface="Arial" pitchFamily="34" charset="0"/>
                <a:cs typeface="Arial" pitchFamily="34" charset="0"/>
              </a:rPr>
            </a:br>
            <a:r>
              <a:rPr lang="en-US" sz="700" dirty="0" smtClean="0">
                <a:solidFill>
                  <a:srgbClr val="203C6A"/>
                </a:solidFill>
                <a:latin typeface="Arial" pitchFamily="34" charset="0"/>
                <a:cs typeface="Arial" pitchFamily="34" charset="0"/>
              </a:rPr>
              <a:t>Las Vegas | Atlanta | Miami | Pittsburgh | Newark | Boca Raton | Wilmington | Cherry Hill | Princeton | Lake Tahoe | Ho Chi Minh City | Duane Morris LLP – A Delaware limited liability partnership</a:t>
            </a:r>
            <a:endParaRPr lang="en-US" sz="700" dirty="0">
              <a:solidFill>
                <a:srgbClr val="203C6A"/>
              </a:solidFill>
              <a:latin typeface="Franklin Gothic Book" pitchFamily="34" charset="0"/>
              <a:cs typeface="Arial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0" y="3783248"/>
            <a:ext cx="9144000" cy="864952"/>
          </a:xfrm>
        </p:spPr>
        <p:txBody>
          <a:bodyPr/>
          <a:lstStyle>
            <a:lvl1pPr algn="ctr">
              <a:defRPr sz="4000" b="1">
                <a:solidFill>
                  <a:srgbClr val="203C6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203C6A"/>
                </a:solidFill>
              </a:defRPr>
            </a:lvl1pPr>
          </a:lstStyle>
          <a:p>
            <a:r>
              <a:rPr lang="en-US" dirty="0" smtClean="0"/>
              <a:t>DM3/1744750.1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1"/>
          </p:nvPr>
        </p:nvSpPr>
        <p:spPr>
          <a:xfrm>
            <a:off x="5715000" y="6492240"/>
            <a:ext cx="2895600" cy="36576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203C6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FC20DBD-8383-4D00-AAB1-13DA5209C452}" type="datetime1">
              <a:rPr lang="en-US" smtClean="0"/>
              <a:pPr>
                <a:defRPr/>
              </a:pPr>
              <a:t>4/20/2013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905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>
        <p:tmplLst>
          <p:tmpl lvl="1">
            <p:tnLst>
              <p:par>
                <p:cTn presetID="53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307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07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307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010" y="1068779"/>
            <a:ext cx="8595360" cy="868680"/>
          </a:xfrm>
        </p:spPr>
        <p:txBody>
          <a:bodyPr/>
          <a:lstStyle>
            <a:lvl1pPr>
              <a:defRPr sz="33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10" y="1995055"/>
            <a:ext cx="8577072" cy="4480560"/>
          </a:xfrm>
        </p:spPr>
        <p:txBody>
          <a:bodyPr/>
          <a:lstStyle>
            <a:lvl1pPr marL="685800" indent="-685800">
              <a:buFont typeface="+mj-lt"/>
              <a:buAutoNum type="arabicPeriod"/>
              <a:defRPr sz="3000"/>
            </a:lvl1pPr>
            <a:lvl2pPr marL="1196975" indent="-514350">
              <a:buFont typeface="+mj-lt"/>
              <a:buAutoNum type="alphaLcPeriod"/>
              <a:defRPr sz="2600"/>
            </a:lvl2pPr>
            <a:lvl3pPr marL="1714500" indent="-514350">
              <a:buFont typeface="+mj-lt"/>
              <a:buAutoNum type="romanLcPeriod"/>
              <a:defRPr sz="2400"/>
            </a:lvl3pPr>
            <a:lvl4pPr marL="2114550" indent="-403225" defTabSz="914400">
              <a:buFont typeface="Wingdings" pitchFamily="2" charset="2"/>
              <a:buChar char="§"/>
              <a:defRPr sz="2000"/>
            </a:lvl4pPr>
            <a:lvl5pPr marL="2293938" indent="-406400"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0"/>
          </p:nvPr>
        </p:nvSpPr>
        <p:spPr>
          <a:xfrm>
            <a:off x="381000" y="6492876"/>
            <a:ext cx="21336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203C6A"/>
                </a:solidFill>
              </a:defRPr>
            </a:lvl1pPr>
          </a:lstStyle>
          <a:p>
            <a:pPr>
              <a:defRPr/>
            </a:pPr>
            <a:fld id="{72121DA2-79C7-4ADE-A94C-EBA86FB98F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>
          <a:xfrm>
            <a:off x="2590800" y="6492240"/>
            <a:ext cx="3733800" cy="365760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03C6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9A521FA-878B-4D06-8267-29EA4D3F0B48}" type="datetime1">
              <a:rPr lang="en-US" smtClean="0"/>
              <a:pPr>
                <a:defRPr/>
              </a:pPr>
              <a:t>4/20/2013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64842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0"/>
            <a:ext cx="7772400" cy="1362075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0"/>
          </p:nvPr>
        </p:nvSpPr>
        <p:spPr>
          <a:xfrm>
            <a:off x="381000" y="6492876"/>
            <a:ext cx="21336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203C6A"/>
                </a:solidFill>
              </a:defRPr>
            </a:lvl1pPr>
          </a:lstStyle>
          <a:p>
            <a:pPr>
              <a:defRPr/>
            </a:pPr>
            <a:fld id="{72121DA2-79C7-4ADE-A94C-EBA86FB98F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>
          <a:xfrm>
            <a:off x="2590800" y="6492240"/>
            <a:ext cx="3733800" cy="365760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03C6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9A521FA-878B-4D06-8267-29EA4D3F0B48}" type="datetime1">
              <a:rPr lang="en-US" smtClean="0"/>
              <a:pPr>
                <a:defRPr/>
              </a:pPr>
              <a:t>4/20/2013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78032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210" y="920464"/>
            <a:ext cx="8229600" cy="984536"/>
          </a:xfrm>
        </p:spPr>
        <p:txBody>
          <a:bodyPr/>
          <a:lstStyle>
            <a:lvl1pPr>
              <a:defRPr sz="33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37882" y="1905000"/>
            <a:ext cx="4059506" cy="4947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882" y="2399725"/>
            <a:ext cx="405950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7" y="1905000"/>
            <a:ext cx="4041775" cy="4947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39972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0"/>
          </p:nvPr>
        </p:nvSpPr>
        <p:spPr>
          <a:xfrm>
            <a:off x="381000" y="6492876"/>
            <a:ext cx="21336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203C6A"/>
                </a:solidFill>
              </a:defRPr>
            </a:lvl1pPr>
          </a:lstStyle>
          <a:p>
            <a:pPr>
              <a:defRPr/>
            </a:pPr>
            <a:fld id="{72121DA2-79C7-4ADE-A94C-EBA86FB98F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1"/>
          </p:nvPr>
        </p:nvSpPr>
        <p:spPr>
          <a:xfrm>
            <a:off x="2590800" y="6492240"/>
            <a:ext cx="3733800" cy="365760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03C6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9A521FA-878B-4D06-8267-29EA4D3F0B48}" type="datetime1">
              <a:rPr lang="en-US" smtClean="0"/>
              <a:pPr>
                <a:defRPr/>
              </a:pPr>
              <a:t>4/20/2013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9725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3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0"/>
          </p:nvPr>
        </p:nvSpPr>
        <p:spPr>
          <a:xfrm>
            <a:off x="381000" y="6492876"/>
            <a:ext cx="21336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203C6A"/>
                </a:solidFill>
              </a:defRPr>
            </a:lvl1pPr>
          </a:lstStyle>
          <a:p>
            <a:pPr>
              <a:defRPr/>
            </a:pPr>
            <a:fld id="{72121DA2-79C7-4ADE-A94C-EBA86FB98F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590800" y="6492240"/>
            <a:ext cx="3733800" cy="365760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03C6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9A521FA-878B-4D06-8267-29EA4D3F0B48}" type="datetime1">
              <a:rPr lang="en-US" smtClean="0"/>
              <a:pPr>
                <a:defRPr/>
              </a:pPr>
              <a:t>4/20/2013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09997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0"/>
          <p:cNvSpPr>
            <a:spLocks noGrp="1"/>
          </p:cNvSpPr>
          <p:nvPr>
            <p:ph type="sldNum" sz="quarter" idx="10"/>
          </p:nvPr>
        </p:nvSpPr>
        <p:spPr>
          <a:xfrm>
            <a:off x="381000" y="6492876"/>
            <a:ext cx="21336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203C6A"/>
                </a:solidFill>
              </a:defRPr>
            </a:lvl1pPr>
          </a:lstStyle>
          <a:p>
            <a:pPr>
              <a:defRPr/>
            </a:pPr>
            <a:fld id="{72121DA2-79C7-4ADE-A94C-EBA86FB98F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2590800" y="6492240"/>
            <a:ext cx="3733800" cy="365760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03C6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9A521FA-878B-4D06-8267-29EA4D3F0B48}" type="datetime1">
              <a:rPr lang="en-US" smtClean="0"/>
              <a:pPr>
                <a:defRPr/>
              </a:pPr>
              <a:t>4/20/2013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19325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992569"/>
            <a:ext cx="3008313" cy="1162051"/>
          </a:xfrm>
        </p:spPr>
        <p:txBody>
          <a:bodyPr anchor="b"/>
          <a:lstStyle>
            <a:lvl1pPr algn="ctr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2571"/>
            <a:ext cx="5111750" cy="5484431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2154622"/>
            <a:ext cx="3008313" cy="4322380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0"/>
          </p:nvPr>
        </p:nvSpPr>
        <p:spPr>
          <a:xfrm>
            <a:off x="381000" y="6492876"/>
            <a:ext cx="21336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203C6A"/>
                </a:solidFill>
              </a:defRPr>
            </a:lvl1pPr>
          </a:lstStyle>
          <a:p>
            <a:pPr>
              <a:defRPr/>
            </a:pPr>
            <a:fld id="{72121DA2-79C7-4ADE-A94C-EBA86FB98F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1"/>
          </p:nvPr>
        </p:nvSpPr>
        <p:spPr>
          <a:xfrm>
            <a:off x="2590800" y="6492240"/>
            <a:ext cx="3733800" cy="365760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03C6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9A521FA-878B-4D06-8267-29EA4D3F0B48}" type="datetime1">
              <a:rPr lang="en-US" smtClean="0"/>
              <a:pPr>
                <a:defRPr/>
              </a:pPr>
              <a:t>4/20/2013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71753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54243"/>
            <a:ext cx="5486400" cy="357333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0"/>
          </p:nvPr>
        </p:nvSpPr>
        <p:spPr>
          <a:xfrm>
            <a:off x="381000" y="6492876"/>
            <a:ext cx="21336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203C6A"/>
                </a:solidFill>
              </a:defRPr>
            </a:lvl1pPr>
          </a:lstStyle>
          <a:p>
            <a:pPr>
              <a:defRPr/>
            </a:pPr>
            <a:fld id="{72121DA2-79C7-4ADE-A94C-EBA86FB98F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1"/>
          </p:nvPr>
        </p:nvSpPr>
        <p:spPr>
          <a:xfrm>
            <a:off x="2590800" y="6492240"/>
            <a:ext cx="3733800" cy="365760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03C6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9A521FA-878B-4D06-8267-29EA4D3F0B48}" type="datetime1">
              <a:rPr lang="en-US" smtClean="0"/>
              <a:pPr>
                <a:defRPr/>
              </a:pPr>
              <a:t>4/20/2013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64092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Slide (No Log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819400"/>
            <a:ext cx="8839200" cy="2235201"/>
          </a:xfrm>
        </p:spPr>
        <p:txBody>
          <a:bodyPr/>
          <a:lstStyle>
            <a:lvl1pPr marL="0" indent="0" algn="ctr">
              <a:buFontTx/>
              <a:buNone/>
              <a:defRPr sz="40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9D15E-8892-4E10-80E5-F7F3BBA56D43}" type="datetime1">
              <a:rPr lang="en-US" smtClean="0"/>
              <a:pPr>
                <a:defRPr/>
              </a:pPr>
              <a:t>4/20/2013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Franklin Gothic Book" pitchFamily="34" charset="0"/>
              <a:cs typeface="Arial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7DB3A7BB-001D-45CD-9CF4-905537FE6E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3"/>
          <p:cNvPicPr>
            <a:picLocks noChangeAspect="1"/>
          </p:cNvPicPr>
          <p:nvPr userDrawn="1"/>
        </p:nvPicPr>
        <p:blipFill>
          <a:blip r:embed="rId3" cstate="print"/>
          <a:srcRect t="14569" r="3993" b="64297"/>
          <a:stretch>
            <a:fillRect/>
          </a:stretch>
        </p:blipFill>
        <p:spPr bwMode="auto">
          <a:xfrm>
            <a:off x="5924550" y="6326717"/>
            <a:ext cx="3219450" cy="531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44888497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1069847"/>
            <a:ext cx="8479228" cy="913331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048" y="1993392"/>
            <a:ext cx="8479228" cy="4483608"/>
          </a:xfrm>
        </p:spPr>
        <p:txBody>
          <a:bodyPr/>
          <a:lstStyle>
            <a:lvl1pPr>
              <a:defRPr sz="3000"/>
            </a:lvl1pPr>
            <a:lvl2pPr marL="1263650" indent="-577850">
              <a:defRPr sz="2600"/>
            </a:lvl2pPr>
            <a:lvl3pPr marL="1720850" indent="-461963">
              <a:defRPr sz="2400"/>
            </a:lvl3pPr>
            <a:lvl4pPr marL="2054225" indent="-333375"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0"/>
          </p:nvPr>
        </p:nvSpPr>
        <p:spPr>
          <a:xfrm>
            <a:off x="381000" y="6492875"/>
            <a:ext cx="21336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203C6A"/>
                </a:solidFill>
              </a:defRPr>
            </a:lvl1pPr>
          </a:lstStyle>
          <a:p>
            <a:fld id="{9AA6A066-A4C4-480F-B957-E403B2B8D4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971801"/>
            <a:ext cx="7772400" cy="1362075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10400" y="6553200"/>
            <a:ext cx="2133600" cy="304800"/>
          </a:xfrm>
          <a:prstGeom prst="rect">
            <a:avLst/>
          </a:prstGeo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AD9258-8C84-449F-9EA6-4A6CEF639362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6231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971801"/>
            <a:ext cx="7772400" cy="1362075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10400" y="6553200"/>
            <a:ext cx="2133600" cy="304800"/>
          </a:xfrm>
          <a:prstGeom prst="rect">
            <a:avLst/>
          </a:prstGeo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AD9258-8C84-449F-9EA6-4A6CEF639362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6043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971801"/>
            <a:ext cx="7772400" cy="1362075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10400" y="6553200"/>
            <a:ext cx="2133600" cy="304800"/>
          </a:xfrm>
          <a:prstGeom prst="rect">
            <a:avLst/>
          </a:prstGeo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AD9258-8C84-449F-9EA6-4A6CEF639362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9470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971801"/>
            <a:ext cx="7772400" cy="1362075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10400" y="6553200"/>
            <a:ext cx="2133600" cy="304800"/>
          </a:xfrm>
          <a:prstGeom prst="rect">
            <a:avLst/>
          </a:prstGeo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AD9258-8C84-449F-9EA6-4A6CEF639362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4387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971801"/>
            <a:ext cx="7772400" cy="1362075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10400" y="6553200"/>
            <a:ext cx="2133600" cy="304800"/>
          </a:xfrm>
          <a:prstGeom prst="rect">
            <a:avLst/>
          </a:prstGeo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AD9258-8C84-449F-9EA6-4A6CEF639362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720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210" y="604421"/>
            <a:ext cx="8229600" cy="98453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996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9972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5996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9972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0"/>
          </p:nvPr>
        </p:nvSpPr>
        <p:spPr>
          <a:xfrm>
            <a:off x="457200" y="6477000"/>
            <a:ext cx="21336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203C6A"/>
                </a:solidFill>
              </a:defRPr>
            </a:lvl1pPr>
          </a:lstStyle>
          <a:p>
            <a:fld id="{9AA6A066-A4C4-480F-B957-E403B2B8D4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2570"/>
            <a:ext cx="3008313" cy="1162050"/>
          </a:xfrm>
        </p:spPr>
        <p:txBody>
          <a:bodyPr anchor="b"/>
          <a:lstStyle>
            <a:lvl1pPr algn="ctr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2570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54620"/>
            <a:ext cx="3008313" cy="4691063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54243"/>
            <a:ext cx="5486400" cy="357333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egal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0" y="6112719"/>
            <a:ext cx="9144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aseline="0" dirty="0" smtClean="0">
                <a:solidFill>
                  <a:srgbClr val="203C6A"/>
                </a:solidFill>
                <a:latin typeface="Arial" pitchFamily="34" charset="0"/>
                <a:cs typeface="Arial" pitchFamily="34" charset="0"/>
              </a:rPr>
              <a:t>©2010 Duane Morris LLP. All Rights Reserved. Duane Morris is a registered service mark of Duane Morris LLP. </a:t>
            </a:r>
            <a:br>
              <a:rPr lang="en-US" sz="700" baseline="0" dirty="0" smtClean="0">
                <a:solidFill>
                  <a:srgbClr val="203C6A"/>
                </a:solidFill>
                <a:latin typeface="Arial" pitchFamily="34" charset="0"/>
                <a:cs typeface="Arial" pitchFamily="34" charset="0"/>
              </a:rPr>
            </a:br>
            <a:r>
              <a:rPr lang="en-US" sz="700" baseline="0" dirty="0" smtClean="0">
                <a:solidFill>
                  <a:srgbClr val="203C6A"/>
                </a:solidFill>
                <a:latin typeface="Arial" pitchFamily="34" charset="0"/>
                <a:cs typeface="Arial" pitchFamily="34" charset="0"/>
              </a:rPr>
              <a:t>Duane Morris – </a:t>
            </a:r>
            <a:r>
              <a:rPr lang="en-US" sz="700" i="1" baseline="0" dirty="0" smtClean="0">
                <a:solidFill>
                  <a:srgbClr val="203C6A"/>
                </a:solidFill>
                <a:latin typeface="Arial" pitchFamily="34" charset="0"/>
                <a:cs typeface="Arial" pitchFamily="34" charset="0"/>
              </a:rPr>
              <a:t>Firm and Affiliate Offices</a:t>
            </a:r>
            <a:r>
              <a:rPr lang="en-US" sz="700" baseline="0" dirty="0" smtClean="0">
                <a:solidFill>
                  <a:srgbClr val="203C6A"/>
                </a:solidFill>
                <a:latin typeface="Arial" pitchFamily="34" charset="0"/>
                <a:cs typeface="Arial" pitchFamily="34" charset="0"/>
              </a:rPr>
              <a:t> | New York | London | Singapore | Los Angeles | Chicago | Houston | Hanoi | Philadelphia | San Diego | San Francisco | Baltimore | Boston | Washington, D.C.</a:t>
            </a:r>
            <a:br>
              <a:rPr lang="en-US" sz="700" baseline="0" dirty="0" smtClean="0">
                <a:solidFill>
                  <a:srgbClr val="203C6A"/>
                </a:solidFill>
                <a:latin typeface="Arial" pitchFamily="34" charset="0"/>
                <a:cs typeface="Arial" pitchFamily="34" charset="0"/>
              </a:rPr>
            </a:br>
            <a:r>
              <a:rPr lang="en-US" sz="700" baseline="0" dirty="0" smtClean="0">
                <a:solidFill>
                  <a:srgbClr val="203C6A"/>
                </a:solidFill>
                <a:latin typeface="Arial" pitchFamily="34" charset="0"/>
                <a:cs typeface="Arial" pitchFamily="34" charset="0"/>
              </a:rPr>
              <a:t>Las Vegas | Atlanta | Miami | Pittsburgh | Newark | Boca Raton | Wilmington | Cherry Hill | Princeton | Lake Tahoe | Ho Chi Minh City | Duane Morris LLP – </a:t>
            </a:r>
            <a:r>
              <a:rPr lang="en-US" sz="700" i="1" baseline="0" dirty="0" smtClean="0">
                <a:solidFill>
                  <a:srgbClr val="203C6A"/>
                </a:solidFill>
                <a:latin typeface="Arial" pitchFamily="34" charset="0"/>
                <a:cs typeface="Arial" pitchFamily="34" charset="0"/>
              </a:rPr>
              <a:t>A Delaware limited liability partnership</a:t>
            </a:r>
            <a:endParaRPr lang="en-US" baseline="0" dirty="0"/>
          </a:p>
        </p:txBody>
      </p:sp>
      <p:sp>
        <p:nvSpPr>
          <p:cNvPr id="15" name="Subtitle 4"/>
          <p:cNvSpPr>
            <a:spLocks noGrp="1"/>
          </p:cNvSpPr>
          <p:nvPr userDrawn="1">
            <p:ph type="subTitle" idx="1" hasCustomPrompt="1"/>
          </p:nvPr>
        </p:nvSpPr>
        <p:spPr>
          <a:xfrm>
            <a:off x="182880" y="5000781"/>
            <a:ext cx="8641080" cy="836140"/>
          </a:xfrm>
        </p:spPr>
        <p:txBody>
          <a:bodyPr/>
          <a:lstStyle>
            <a:lvl1pPr algn="ctr">
              <a:buNone/>
              <a:defRPr sz="2000" baseline="0">
                <a:solidFill>
                  <a:srgbClr val="678553"/>
                </a:solidFill>
              </a:defRPr>
            </a:lvl1pPr>
          </a:lstStyle>
          <a:p>
            <a:r>
              <a:rPr lang="en-US" dirty="0" smtClean="0"/>
              <a:t>presented by</a:t>
            </a:r>
          </a:p>
          <a:p>
            <a:r>
              <a:rPr lang="en-US" dirty="0" smtClean="0"/>
              <a:t>Jonathan Segal, Esq.</a:t>
            </a:r>
            <a:endParaRPr lang="en-US" dirty="0"/>
          </a:p>
        </p:txBody>
      </p:sp>
      <p:pic>
        <p:nvPicPr>
          <p:cNvPr id="6" name="Picture 5" descr="dmi_ppt_1.jpg"/>
          <p:cNvPicPr/>
          <p:nvPr userDrawn="1"/>
        </p:nvPicPr>
        <p:blipFill>
          <a:blip r:embed="rId2" cstate="print"/>
          <a:srcRect t="94658"/>
          <a:stretch>
            <a:fillRect/>
          </a:stretch>
        </p:blipFill>
        <p:spPr>
          <a:xfrm>
            <a:off x="0" y="6490741"/>
            <a:ext cx="9144000" cy="367259"/>
          </a:xfrm>
          <a:prstGeom prst="rect">
            <a:avLst/>
          </a:prstGeom>
        </p:spPr>
      </p:pic>
      <p:pic>
        <p:nvPicPr>
          <p:cNvPr id="11" name="Picture 10" descr="dmi_ppt_1.jpg"/>
          <p:cNvPicPr>
            <a:picLocks noChangeAspect="1"/>
          </p:cNvPicPr>
          <p:nvPr userDrawn="1"/>
        </p:nvPicPr>
        <p:blipFill>
          <a:blip r:embed="rId2" cstate="print"/>
          <a:srcRect t="22349" b="50383"/>
          <a:stretch>
            <a:fillRect/>
          </a:stretch>
        </p:blipFill>
        <p:spPr>
          <a:xfrm>
            <a:off x="0" y="5"/>
            <a:ext cx="9144000" cy="1858783"/>
          </a:xfrm>
          <a:prstGeom prst="rect">
            <a:avLst/>
          </a:prstGeom>
        </p:spPr>
      </p:pic>
      <p:sp>
        <p:nvSpPr>
          <p:cNvPr id="1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" y="2113613"/>
            <a:ext cx="8610600" cy="2518347"/>
          </a:xfrm>
        </p:spPr>
        <p:txBody>
          <a:bodyPr/>
          <a:lstStyle>
            <a:lvl1pPr algn="ctr">
              <a:defRPr sz="3800">
                <a:solidFill>
                  <a:srgbClr val="203C6A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Text Box 4"/>
          <p:cNvSpPr txBox="1">
            <a:spLocks noChangeArrowheads="1"/>
          </p:cNvSpPr>
          <p:nvPr userDrawn="1"/>
        </p:nvSpPr>
        <p:spPr bwMode="auto">
          <a:xfrm>
            <a:off x="0" y="5815965"/>
            <a:ext cx="914400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850" b="0" dirty="0">
                <a:latin typeface="Arial" pitchFamily="34" charset="0"/>
                <a:cs typeface="Arial" pitchFamily="34" charset="0"/>
              </a:rPr>
              <a:t>*</a:t>
            </a:r>
            <a:r>
              <a:rPr lang="en-US" sz="850" b="0" dirty="0">
                <a:solidFill>
                  <a:srgbClr val="203C6A"/>
                </a:solidFill>
                <a:latin typeface="Arial" pitchFamily="34" charset="0"/>
                <a:cs typeface="Arial" pitchFamily="34" charset="0"/>
              </a:rPr>
              <a:t>Participation in this seminar does not establish an attorney-client relationship between </a:t>
            </a:r>
            <a:r>
              <a:rPr lang="en-US" sz="850" b="0" dirty="0" smtClean="0">
                <a:solidFill>
                  <a:srgbClr val="203C6A"/>
                </a:solidFill>
                <a:latin typeface="Arial" pitchFamily="34" charset="0"/>
                <a:cs typeface="Arial" pitchFamily="34" charset="0"/>
              </a:rPr>
              <a:t>Duane</a:t>
            </a:r>
            <a:r>
              <a:rPr lang="en-US" sz="850" b="0" baseline="0" dirty="0" smtClean="0">
                <a:solidFill>
                  <a:srgbClr val="203C6A"/>
                </a:solidFill>
                <a:latin typeface="Arial" pitchFamily="34" charset="0"/>
                <a:cs typeface="Arial" pitchFamily="34" charset="0"/>
              </a:rPr>
              <a:t> Morris LLP</a:t>
            </a:r>
            <a:r>
              <a:rPr lang="en-US" sz="850" b="0" dirty="0" smtClean="0">
                <a:solidFill>
                  <a:srgbClr val="203C6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50" b="0" dirty="0">
                <a:solidFill>
                  <a:srgbClr val="203C6A"/>
                </a:solidFill>
                <a:latin typeface="Arial" pitchFamily="34" charset="0"/>
                <a:cs typeface="Arial" pitchFamily="34" charset="0"/>
              </a:rPr>
              <a:t>(or the </a:t>
            </a:r>
            <a:r>
              <a:rPr lang="en-US" sz="850" b="0" baseline="0" dirty="0" smtClean="0">
                <a:solidFill>
                  <a:srgbClr val="203C6A"/>
                </a:solidFill>
                <a:latin typeface="Arial" pitchFamily="34" charset="0"/>
                <a:cs typeface="Arial" pitchFamily="34" charset="0"/>
              </a:rPr>
              <a:t>Duane Morris I</a:t>
            </a:r>
            <a:r>
              <a:rPr lang="en-US" sz="850" b="0" dirty="0" smtClean="0">
                <a:solidFill>
                  <a:srgbClr val="203C6A"/>
                </a:solidFill>
                <a:latin typeface="Arial" pitchFamily="34" charset="0"/>
                <a:cs typeface="Arial" pitchFamily="34" charset="0"/>
              </a:rPr>
              <a:t>nstitute</a:t>
            </a:r>
            <a:r>
              <a:rPr lang="en-US" sz="850" b="0" dirty="0">
                <a:solidFill>
                  <a:srgbClr val="203C6A"/>
                </a:solidFill>
                <a:latin typeface="Arial" pitchFamily="34" charset="0"/>
                <a:cs typeface="Arial" pitchFamily="34" charset="0"/>
              </a:rPr>
              <a:t>) and any participant (or his or her employer.) </a:t>
            </a:r>
            <a:r>
              <a:rPr lang="en-US" sz="850" b="0" dirty="0" smtClean="0">
                <a:solidFill>
                  <a:srgbClr val="203C6A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850" b="0" dirty="0" smtClean="0">
                <a:solidFill>
                  <a:srgbClr val="203C6A"/>
                </a:solidFill>
                <a:latin typeface="Arial" pitchFamily="34" charset="0"/>
                <a:cs typeface="Arial" pitchFamily="34" charset="0"/>
              </a:rPr>
            </a:br>
            <a:r>
              <a:rPr lang="en-US" sz="850" b="0" dirty="0" smtClean="0">
                <a:solidFill>
                  <a:srgbClr val="203C6A"/>
                </a:solidFill>
                <a:latin typeface="Arial" pitchFamily="34" charset="0"/>
                <a:cs typeface="Arial" pitchFamily="34" charset="0"/>
              </a:rPr>
              <a:t>Further</a:t>
            </a:r>
            <a:r>
              <a:rPr lang="en-US" sz="850" b="0" dirty="0">
                <a:solidFill>
                  <a:srgbClr val="203C6A"/>
                </a:solidFill>
                <a:latin typeface="Arial" pitchFamily="34" charset="0"/>
                <a:cs typeface="Arial" pitchFamily="34" charset="0"/>
              </a:rPr>
              <a:t>, no statements made in this seminar or in the materials should be construed as legal advice </a:t>
            </a:r>
            <a:r>
              <a:rPr lang="en-US" sz="850" b="0" dirty="0" smtClean="0">
                <a:solidFill>
                  <a:srgbClr val="203C6A"/>
                </a:solidFill>
                <a:latin typeface="Arial" pitchFamily="34" charset="0"/>
                <a:cs typeface="Arial" pitchFamily="34" charset="0"/>
              </a:rPr>
              <a:t>pertaining to </a:t>
            </a:r>
            <a:r>
              <a:rPr lang="en-US" sz="850" b="0" dirty="0">
                <a:solidFill>
                  <a:srgbClr val="203C6A"/>
                </a:solidFill>
                <a:latin typeface="Arial" pitchFamily="34" charset="0"/>
                <a:cs typeface="Arial" pitchFamily="34" charset="0"/>
              </a:rPr>
              <a:t>specific factual situations</a:t>
            </a:r>
            <a:r>
              <a:rPr lang="en-US" sz="850" b="0" dirty="0" smtClean="0">
                <a:solidFill>
                  <a:srgbClr val="203C6A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850" b="0" dirty="0">
              <a:solidFill>
                <a:srgbClr val="203C6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6545274"/>
            <a:ext cx="21136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DM2\1800673.5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dm_ppt_2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048" y="1993392"/>
            <a:ext cx="8576248" cy="4512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048" y="1069847"/>
            <a:ext cx="8593528" cy="913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" name="Rectangle 9"/>
          <p:cNvSpPr/>
          <p:nvPr/>
        </p:nvSpPr>
        <p:spPr>
          <a:xfrm>
            <a:off x="6382871" y="6472517"/>
            <a:ext cx="2279276" cy="3675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www.duanemorris.com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13161"/>
            <a:ext cx="9144000" cy="1588"/>
          </a:xfrm>
          <a:prstGeom prst="line">
            <a:avLst/>
          </a:prstGeom>
          <a:ln w="15875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10"/>
          <p:cNvSpPr>
            <a:spLocks noGrp="1"/>
          </p:cNvSpPr>
          <p:nvPr>
            <p:ph type="sldNum" sz="quarter" idx="10"/>
          </p:nvPr>
        </p:nvSpPr>
        <p:spPr>
          <a:xfrm>
            <a:off x="381000" y="6492875"/>
            <a:ext cx="2133600" cy="36512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203C6A"/>
                </a:solidFill>
              </a:defRPr>
            </a:lvl1pPr>
          </a:lstStyle>
          <a:p>
            <a:fld id="{9AA6A066-A4C4-480F-B957-E403B2B8D4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9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marL="0" indent="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6E8650"/>
          </a:solidFill>
          <a:latin typeface="Arial" pitchFamily="34" charset="0"/>
          <a:ea typeface="+mj-ea"/>
          <a:cs typeface="Arial" pitchFamily="34" charset="0"/>
        </a:defRPr>
      </a:lvl1pPr>
      <a:lvl2pPr indent="228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1B325F"/>
          </a:solidFill>
          <a:latin typeface="Adobe Heiti Std R" pitchFamily="34" charset="-128"/>
        </a:defRPr>
      </a:lvl2pPr>
      <a:lvl3pPr indent="228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1B325F"/>
          </a:solidFill>
          <a:latin typeface="Adobe Heiti Std R" pitchFamily="34" charset="-128"/>
        </a:defRPr>
      </a:lvl3pPr>
      <a:lvl4pPr indent="228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1B325F"/>
          </a:solidFill>
          <a:latin typeface="Adobe Heiti Std R" pitchFamily="34" charset="-128"/>
        </a:defRPr>
      </a:lvl4pPr>
      <a:lvl5pPr indent="228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1B325F"/>
          </a:solidFill>
          <a:latin typeface="Adobe Heiti Std R" pitchFamily="34" charset="-128"/>
        </a:defRPr>
      </a:lvl5pPr>
      <a:lvl6pPr marL="457200" indent="228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1B325F"/>
          </a:solidFill>
          <a:latin typeface="Adobe Heiti Std R" pitchFamily="34" charset="-128"/>
        </a:defRPr>
      </a:lvl6pPr>
      <a:lvl7pPr marL="914400" indent="228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1B325F"/>
          </a:solidFill>
          <a:latin typeface="Adobe Heiti Std R" pitchFamily="34" charset="-128"/>
        </a:defRPr>
      </a:lvl7pPr>
      <a:lvl8pPr marL="1371600" indent="228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1B325F"/>
          </a:solidFill>
          <a:latin typeface="Adobe Heiti Std R" pitchFamily="34" charset="-128"/>
        </a:defRPr>
      </a:lvl8pPr>
      <a:lvl9pPr marL="1828800" indent="228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1B325F"/>
          </a:solidFill>
          <a:latin typeface="Adobe Heiti Std R" pitchFamily="34" charset="-128"/>
        </a:defRPr>
      </a:lvl9pPr>
    </p:titleStyle>
    <p:bodyStyle>
      <a:lvl1pPr marL="688975" indent="-688975" algn="l" rtl="0" eaLnBrk="1" fontAlgn="base" hangingPunct="1">
        <a:spcBef>
          <a:spcPct val="20000"/>
        </a:spcBef>
        <a:spcAft>
          <a:spcPct val="0"/>
        </a:spcAft>
        <a:buFont typeface="+mj-lt"/>
        <a:buAutoNum type="arabicPeriod"/>
        <a:defRPr sz="3000">
          <a:solidFill>
            <a:srgbClr val="203C6A"/>
          </a:solidFill>
          <a:latin typeface="Arial" pitchFamily="34" charset="0"/>
          <a:ea typeface="+mn-ea"/>
          <a:cs typeface="Arial" pitchFamily="34" charset="0"/>
        </a:defRPr>
      </a:lvl1pPr>
      <a:lvl2pPr marL="1198563" indent="-449263" algn="l" rtl="0" eaLnBrk="1" fontAlgn="base" hangingPunct="1">
        <a:spcBef>
          <a:spcPct val="20000"/>
        </a:spcBef>
        <a:spcAft>
          <a:spcPct val="0"/>
        </a:spcAft>
        <a:buFont typeface="+mj-lt"/>
        <a:buAutoNum type="alphaLcPeriod"/>
        <a:defRPr sz="2400">
          <a:solidFill>
            <a:srgbClr val="203C6A"/>
          </a:solidFill>
          <a:latin typeface="Arial" pitchFamily="34" charset="0"/>
          <a:cs typeface="Arial" pitchFamily="34" charset="0"/>
        </a:defRPr>
      </a:lvl2pPr>
      <a:lvl3pPr marL="1603375" indent="-344488" algn="l" rtl="0" eaLnBrk="1" fontAlgn="base" hangingPunct="1">
        <a:spcBef>
          <a:spcPct val="20000"/>
        </a:spcBef>
        <a:spcAft>
          <a:spcPct val="0"/>
        </a:spcAft>
        <a:buFont typeface="+mj-lt"/>
        <a:buAutoNum type="romanLcPeriod"/>
        <a:defRPr sz="2000">
          <a:solidFill>
            <a:srgbClr val="203C6A"/>
          </a:solidFill>
          <a:latin typeface="Arial" pitchFamily="34" charset="0"/>
          <a:cs typeface="Arial" pitchFamily="34" charset="0"/>
        </a:defRPr>
      </a:lvl3pPr>
      <a:lvl4pPr marL="2054225" indent="-396875" algn="l" defTabSz="79375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800">
          <a:solidFill>
            <a:srgbClr val="203C6A"/>
          </a:solidFill>
          <a:latin typeface="Arial" pitchFamily="34" charset="0"/>
          <a:cs typeface="Arial" pitchFamily="34" charset="0"/>
        </a:defRPr>
      </a:lvl4pPr>
      <a:lvl5pPr marL="2400300" indent="-346075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203C6A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B325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B325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B325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B325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dm_ppt_2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048" y="1993393"/>
            <a:ext cx="8576248" cy="4481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904" y="1068779"/>
            <a:ext cx="8593528" cy="864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" name="Rectangle 9"/>
          <p:cNvSpPr/>
          <p:nvPr/>
        </p:nvSpPr>
        <p:spPr>
          <a:xfrm>
            <a:off x="6382871" y="6472518"/>
            <a:ext cx="2279276" cy="3675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www.duanemorris.com</a:t>
            </a:r>
            <a:endParaRPr lang="en-US" sz="12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13162"/>
            <a:ext cx="9144000" cy="1588"/>
          </a:xfrm>
          <a:prstGeom prst="line">
            <a:avLst/>
          </a:prstGeom>
          <a:ln w="15875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" y="649287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203C6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2121DA2-79C7-4ADE-A94C-EBA86FB98F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590800" y="6492240"/>
            <a:ext cx="3733800" cy="365760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03C6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9A521FA-878B-4D06-8267-29EA4D3F0B48}" type="datetime1">
              <a:rPr lang="en-US" smtClean="0"/>
              <a:pPr>
                <a:defRPr/>
              </a:pPr>
              <a:t>4/20/2013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759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marL="0" indent="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6E8650"/>
          </a:solidFill>
          <a:latin typeface="Arial" pitchFamily="34" charset="0"/>
          <a:ea typeface="+mj-ea"/>
          <a:cs typeface="Arial" pitchFamily="34" charset="0"/>
        </a:defRPr>
      </a:lvl1pPr>
      <a:lvl2pPr indent="228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1B325F"/>
          </a:solidFill>
          <a:latin typeface="Adobe Heiti Std R" pitchFamily="34" charset="-128"/>
        </a:defRPr>
      </a:lvl2pPr>
      <a:lvl3pPr indent="228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1B325F"/>
          </a:solidFill>
          <a:latin typeface="Adobe Heiti Std R" pitchFamily="34" charset="-128"/>
        </a:defRPr>
      </a:lvl3pPr>
      <a:lvl4pPr indent="228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1B325F"/>
          </a:solidFill>
          <a:latin typeface="Adobe Heiti Std R" pitchFamily="34" charset="-128"/>
        </a:defRPr>
      </a:lvl4pPr>
      <a:lvl5pPr indent="228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1B325F"/>
          </a:solidFill>
          <a:latin typeface="Adobe Heiti Std R" pitchFamily="34" charset="-128"/>
        </a:defRPr>
      </a:lvl5pPr>
      <a:lvl6pPr marL="457200" indent="228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1B325F"/>
          </a:solidFill>
          <a:latin typeface="Adobe Heiti Std R" pitchFamily="34" charset="-128"/>
        </a:defRPr>
      </a:lvl6pPr>
      <a:lvl7pPr marL="914400" indent="228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1B325F"/>
          </a:solidFill>
          <a:latin typeface="Adobe Heiti Std R" pitchFamily="34" charset="-128"/>
        </a:defRPr>
      </a:lvl7pPr>
      <a:lvl8pPr marL="1371600" indent="228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1B325F"/>
          </a:solidFill>
          <a:latin typeface="Adobe Heiti Std R" pitchFamily="34" charset="-128"/>
        </a:defRPr>
      </a:lvl8pPr>
      <a:lvl9pPr marL="1828800" indent="228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1B325F"/>
          </a:solidFill>
          <a:latin typeface="Adobe Heiti Std R" pitchFamily="34" charset="-128"/>
        </a:defRPr>
      </a:lvl9pPr>
    </p:titleStyle>
    <p:bodyStyle>
      <a:lvl1pPr marL="463550" indent="-4635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000">
          <a:solidFill>
            <a:srgbClr val="203C6A"/>
          </a:solidFill>
          <a:latin typeface="Arial" pitchFamily="34" charset="0"/>
          <a:ea typeface="+mn-ea"/>
          <a:cs typeface="Arial" pitchFamily="34" charset="0"/>
        </a:defRPr>
      </a:lvl1pPr>
      <a:lvl2pPr marL="914400" indent="-403225" algn="l" rtl="0" eaLnBrk="1" fontAlgn="base" hangingPunct="1">
        <a:spcBef>
          <a:spcPct val="20000"/>
        </a:spcBef>
        <a:spcAft>
          <a:spcPct val="0"/>
        </a:spcAft>
        <a:buChar char="–"/>
        <a:defRPr sz="2600">
          <a:solidFill>
            <a:srgbClr val="203C6A"/>
          </a:solidFill>
          <a:latin typeface="Arial" pitchFamily="34" charset="0"/>
          <a:cs typeface="Arial" pitchFamily="34" charset="0"/>
        </a:defRPr>
      </a:lvl2pPr>
      <a:lvl3pPr marL="1377950" indent="-4048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400">
          <a:solidFill>
            <a:srgbClr val="203C6A"/>
          </a:solidFill>
          <a:latin typeface="Arial" pitchFamily="34" charset="0"/>
          <a:cs typeface="Arial" pitchFamily="34" charset="0"/>
        </a:defRPr>
      </a:lvl3pPr>
      <a:lvl4pPr marL="1828800" indent="-40322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203C6A"/>
          </a:solidFill>
          <a:latin typeface="Arial" pitchFamily="34" charset="0"/>
          <a:cs typeface="Arial" pitchFamily="34" charset="0"/>
        </a:defRPr>
      </a:lvl4pPr>
      <a:lvl5pPr marL="2292350" indent="-404813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rgbClr val="203C6A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B325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B325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B325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B325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2771943"/>
            <a:ext cx="9144000" cy="2385593"/>
          </a:xfrm>
        </p:spPr>
        <p:txBody>
          <a:bodyPr/>
          <a:lstStyle/>
          <a:p>
            <a:r>
              <a:rPr lang="en-US" sz="3200" b="1" dirty="0" smtClean="0"/>
              <a:t>Proper Procedures in Conducting </a:t>
            </a:r>
            <a:br>
              <a:rPr lang="en-US" sz="3200" b="1" dirty="0" smtClean="0"/>
            </a:br>
            <a:r>
              <a:rPr lang="en-US" sz="3200" b="1" dirty="0" smtClean="0"/>
              <a:t>HR Workplace Investigations</a:t>
            </a:r>
            <a:r>
              <a:rPr lang="en-US" sz="2800" b="1" dirty="0" smtClean="0"/>
              <a:t>*</a:t>
            </a:r>
            <a:br>
              <a:rPr lang="en-US" sz="2800" b="1" dirty="0" smtClean="0"/>
            </a:br>
            <a:r>
              <a:rPr lang="en-US" sz="2000" i="1" dirty="0"/>
              <a:t>prepared </a:t>
            </a:r>
            <a:r>
              <a:rPr lang="en-US" sz="2000" i="1" dirty="0" smtClean="0"/>
              <a:t>for</a:t>
            </a:r>
            <a:r>
              <a:rPr lang="en-US" sz="2200" i="1" dirty="0" smtClean="0"/>
              <a:t/>
            </a:r>
            <a:br>
              <a:rPr lang="en-US" sz="2200" i="1" dirty="0" smtClean="0"/>
            </a:br>
            <a:r>
              <a:rPr lang="en-US" sz="2400" dirty="0" smtClean="0"/>
              <a:t>Pennsylvania Chamber of Business and Industry</a:t>
            </a:r>
            <a:br>
              <a:rPr lang="en-US" sz="2400" dirty="0" smtClean="0"/>
            </a:br>
            <a:r>
              <a:rPr lang="en-US" sz="2400" dirty="0" smtClean="0"/>
              <a:t>Human Resources Roundtable</a:t>
            </a:r>
            <a:endParaRPr lang="en-US" sz="24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4990" y="4944973"/>
            <a:ext cx="9144000" cy="914400"/>
          </a:xfrm>
        </p:spPr>
        <p:txBody>
          <a:bodyPr/>
          <a:lstStyle/>
          <a:p>
            <a:pPr marL="0" indent="0"/>
            <a:r>
              <a:rPr lang="en-US" sz="2000" dirty="0" smtClean="0"/>
              <a:t>presented by</a:t>
            </a:r>
          </a:p>
          <a:p>
            <a:pPr marL="0" indent="0"/>
            <a:r>
              <a:rPr lang="en-US" sz="2000" dirty="0" smtClean="0"/>
              <a:t>Jonathan A. Segal, Esq.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5678906"/>
            <a:ext cx="861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>
                <a:solidFill>
                  <a:srgbClr val="203C6A"/>
                </a:solidFill>
                <a:latin typeface="Arial" pitchFamily="34" charset="0"/>
                <a:cs typeface="Arial" pitchFamily="34" charset="0"/>
              </a:rPr>
              <a:t>*No statements made in this seminar or in the PowerPoint or </a:t>
            </a:r>
            <a:r>
              <a:rPr lang="en-US" sz="700" dirty="0" smtClean="0">
                <a:solidFill>
                  <a:srgbClr val="203C6A"/>
                </a:solidFill>
                <a:latin typeface="Arial" pitchFamily="34" charset="0"/>
                <a:cs typeface="Arial" pitchFamily="34" charset="0"/>
              </a:rPr>
              <a:t>other materials </a:t>
            </a:r>
            <a:r>
              <a:rPr lang="en-US" sz="700" dirty="0">
                <a:solidFill>
                  <a:srgbClr val="203C6A"/>
                </a:solidFill>
                <a:latin typeface="Arial" pitchFamily="34" charset="0"/>
                <a:cs typeface="Arial" pitchFamily="34" charset="0"/>
              </a:rPr>
              <a:t>should be construed as legal advice or as pertaining to specific factual situations. Further</a:t>
            </a:r>
            <a:r>
              <a:rPr lang="en-US" sz="700" dirty="0" smtClean="0">
                <a:solidFill>
                  <a:srgbClr val="203C6A"/>
                </a:solidFill>
                <a:latin typeface="Arial" pitchFamily="34" charset="0"/>
                <a:cs typeface="Arial" pitchFamily="34" charset="0"/>
              </a:rPr>
              <a:t>, participation </a:t>
            </a:r>
            <a:r>
              <a:rPr lang="en-US" sz="700" dirty="0">
                <a:solidFill>
                  <a:srgbClr val="203C6A"/>
                </a:solidFill>
                <a:latin typeface="Arial" pitchFamily="34" charset="0"/>
                <a:cs typeface="Arial" pitchFamily="34" charset="0"/>
              </a:rPr>
              <a:t>in this seminar or any question and answer (during or after the seminar) does not establish </a:t>
            </a:r>
            <a:r>
              <a:rPr lang="en-US" sz="700" dirty="0" smtClean="0">
                <a:solidFill>
                  <a:srgbClr val="203C6A"/>
                </a:solidFill>
                <a:latin typeface="Arial" pitchFamily="34" charset="0"/>
                <a:cs typeface="Arial" pitchFamily="34" charset="0"/>
              </a:rPr>
              <a:t>an attorney-client </a:t>
            </a:r>
            <a:r>
              <a:rPr lang="en-US" sz="700" dirty="0">
                <a:solidFill>
                  <a:srgbClr val="203C6A"/>
                </a:solidFill>
                <a:latin typeface="Arial" pitchFamily="34" charset="0"/>
                <a:cs typeface="Arial" pitchFamily="34" charset="0"/>
              </a:rPr>
              <a:t>relationship between Duane Morris LLP and any participant (or his or her employer).</a:t>
            </a:r>
            <a:endParaRPr lang="en-US" sz="700" dirty="0" smtClean="0">
              <a:solidFill>
                <a:srgbClr val="203C6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6743" y="6487886"/>
            <a:ext cx="172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0" dirty="0" smtClean="0">
                <a:solidFill>
                  <a:srgbClr val="203C6A"/>
                </a:solidFill>
              </a:rPr>
              <a:t>DM2/4209938.1</a:t>
            </a:r>
            <a:endParaRPr lang="en-US" sz="900" b="0" dirty="0">
              <a:solidFill>
                <a:srgbClr val="203C6A"/>
              </a:solidFill>
            </a:endParaRPr>
          </a:p>
        </p:txBody>
      </p:sp>
      <p:pic>
        <p:nvPicPr>
          <p:cNvPr id="6" name="Picture 5" descr="C:\Users\adj210\Desktop\pachamber logo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73" y="4331367"/>
            <a:ext cx="968370" cy="10557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Confidentiality and Investigations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rabicPeriod" startAt="4"/>
            </a:pPr>
            <a:r>
              <a:rPr lang="en-US" dirty="0" smtClean="0"/>
              <a:t>Possible Circumstances Where Employees May be Instructed to Keep Investigation Confidential </a:t>
            </a:r>
            <a:r>
              <a:rPr lang="en-US" sz="2000" dirty="0" smtClean="0"/>
              <a:t>(continued)</a:t>
            </a:r>
          </a:p>
          <a:p>
            <a:pPr lvl="1"/>
            <a:r>
              <a:rPr lang="en-US" dirty="0" smtClean="0"/>
              <a:t>NLRB raised four (4) possible circumstances:</a:t>
            </a:r>
          </a:p>
          <a:p>
            <a:pPr lvl="2">
              <a:buFont typeface="+mj-lt"/>
              <a:buAutoNum type="romanLcPeriod" startAt="2"/>
            </a:pPr>
            <a:r>
              <a:rPr lang="en-US" dirty="0" smtClean="0"/>
              <a:t>Whether evidence is in danger of being destroyed</a:t>
            </a:r>
          </a:p>
          <a:p>
            <a:pPr lvl="2">
              <a:buAutoNum type="romanLcPeriod" startAt="2"/>
            </a:pPr>
            <a:r>
              <a:rPr lang="en-US" dirty="0" smtClean="0"/>
              <a:t>Whether testimony is in fear of being fabricated</a:t>
            </a:r>
          </a:p>
          <a:p>
            <a:pPr lvl="2">
              <a:buAutoNum type="romanLcPeriod" startAt="2"/>
            </a:pPr>
            <a:r>
              <a:rPr lang="en-US" dirty="0" smtClean="0"/>
              <a:t>Whether there is a need to prevent a cover-up</a:t>
            </a:r>
          </a:p>
          <a:p>
            <a:pPr>
              <a:buAutoNum type="arabicPeriod" startAt="4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21DA2-79C7-4ADE-A94C-EBA86FB98FC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94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Confidentiality and Investigations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rabicPeriod" startAt="4"/>
            </a:pPr>
            <a:r>
              <a:rPr lang="en-US" dirty="0" smtClean="0"/>
              <a:t>Possible Circumstances Where Employees May be Instructed to Keep Investigation Confidential </a:t>
            </a:r>
            <a:r>
              <a:rPr lang="en-US" sz="2000" dirty="0" smtClean="0"/>
              <a:t>(continued)</a:t>
            </a:r>
          </a:p>
          <a:p>
            <a:pPr lvl="1">
              <a:buFont typeface="+mj-lt"/>
              <a:buAutoNum type="alphaLcPeriod" startAt="2"/>
            </a:pPr>
            <a:r>
              <a:rPr lang="en-US" dirty="0" smtClean="0"/>
              <a:t>Other possible exceptions </a:t>
            </a:r>
            <a:r>
              <a:rPr lang="en-US" u="sng" dirty="0" smtClean="0"/>
              <a:t>may</a:t>
            </a:r>
            <a:r>
              <a:rPr lang="en-US" dirty="0" smtClean="0"/>
              <a:t> include (although not specifically mentioned by NLRB but may be consistent with obligations under other laws)</a:t>
            </a:r>
          </a:p>
          <a:p>
            <a:pPr lvl="2"/>
            <a:r>
              <a:rPr lang="en-US" dirty="0" smtClean="0"/>
              <a:t>Involvement of and at direction of police </a:t>
            </a:r>
          </a:p>
          <a:p>
            <a:pPr lvl="2"/>
            <a:r>
              <a:rPr lang="en-US" dirty="0" smtClean="0"/>
              <a:t>Allegations involve other employees whom company has not yet interviewed</a:t>
            </a:r>
          </a:p>
          <a:p>
            <a:pPr>
              <a:buAutoNum type="arabicPeriod" startAt="4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21DA2-79C7-4ADE-A94C-EBA86FB98FC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2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Confidentiality and Investigations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 startAt="4"/>
            </a:pPr>
            <a:r>
              <a:rPr lang="en-US" dirty="0" smtClean="0"/>
              <a:t>Possible Circumstances Where Employees May be Instructed to Keep Investigation Confidential </a:t>
            </a:r>
            <a:r>
              <a:rPr lang="en-US" sz="2000" dirty="0" smtClean="0"/>
              <a:t>(continued)</a:t>
            </a:r>
          </a:p>
          <a:p>
            <a:pPr lvl="1">
              <a:buFont typeface="+mj-lt"/>
              <a:buAutoNum type="alphaLcPeriod" startAt="2"/>
            </a:pPr>
            <a:r>
              <a:rPr lang="en-US" dirty="0" smtClean="0"/>
              <a:t>Other possible exceptions </a:t>
            </a:r>
            <a:r>
              <a:rPr lang="en-US" u="sng" dirty="0" smtClean="0"/>
              <a:t>may</a:t>
            </a:r>
            <a:r>
              <a:rPr lang="en-US" dirty="0" smtClean="0"/>
              <a:t> include (although not specifically mentioned by NLRB but may be consistent with obligations under other laws)</a:t>
            </a:r>
          </a:p>
          <a:p>
            <a:pPr lvl="2">
              <a:buFont typeface="+mj-lt"/>
              <a:buAutoNum type="romanLcPeriod" startAt="3"/>
            </a:pPr>
            <a:r>
              <a:rPr lang="en-US" dirty="0" smtClean="0"/>
              <a:t>Allegations contain confidential information about others, such as medical condition about another employee</a:t>
            </a:r>
          </a:p>
          <a:p>
            <a:pPr>
              <a:buAutoNum type="arabicPeriod" startAt="4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21DA2-79C7-4ADE-A94C-EBA86FB98FC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48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Confidentiality and Investigations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rabicPeriod" startAt="4"/>
            </a:pPr>
            <a:r>
              <a:rPr lang="en-US" dirty="0" smtClean="0"/>
              <a:t>Possible Circumstances Where Employees May be Instructed to Keep Investigation Confidential </a:t>
            </a:r>
            <a:r>
              <a:rPr lang="en-US" sz="2000" dirty="0" smtClean="0"/>
              <a:t>(continued)</a:t>
            </a:r>
          </a:p>
          <a:p>
            <a:pPr lvl="1">
              <a:buFont typeface="+mj-lt"/>
              <a:buAutoNum type="alphaLcPeriod" startAt="2"/>
            </a:pPr>
            <a:r>
              <a:rPr lang="en-US" dirty="0" smtClean="0"/>
              <a:t>Other possible exceptions </a:t>
            </a:r>
            <a:r>
              <a:rPr lang="en-US" u="sng" dirty="0" smtClean="0"/>
              <a:t>may</a:t>
            </a:r>
            <a:r>
              <a:rPr lang="en-US" dirty="0" smtClean="0"/>
              <a:t> include (although not specifically mentioned by NLRB but may be consistent with obligations under other laws)</a:t>
            </a:r>
          </a:p>
          <a:p>
            <a:pPr lvl="2">
              <a:buFont typeface="+mj-lt"/>
              <a:buAutoNum type="romanLcPeriod" startAt="4"/>
            </a:pPr>
            <a:r>
              <a:rPr lang="en-US" dirty="0" smtClean="0"/>
              <a:t>Excessive talk is interfering with or may interfere with investigation</a:t>
            </a:r>
          </a:p>
          <a:p>
            <a:pPr lvl="2">
              <a:buAutoNum type="romanLcPeriod" startAt="4"/>
            </a:pPr>
            <a:r>
              <a:rPr lang="en-US" dirty="0" smtClean="0"/>
              <a:t>Concern about other liability (for example, defamation)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21DA2-79C7-4ADE-A94C-EBA86FB98FC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16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Confidentiality and Investigations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rabicPeriod" startAt="5"/>
            </a:pPr>
            <a:r>
              <a:rPr lang="en-US" dirty="0" smtClean="0"/>
              <a:t>Variables</a:t>
            </a:r>
          </a:p>
          <a:p>
            <a:pPr lvl="1"/>
            <a:r>
              <a:rPr lang="en-US" dirty="0" smtClean="0"/>
              <a:t>Nature of Instruction</a:t>
            </a:r>
          </a:p>
          <a:p>
            <a:pPr lvl="2"/>
            <a:r>
              <a:rPr lang="en-US" dirty="0" smtClean="0"/>
              <a:t>Request</a:t>
            </a:r>
          </a:p>
          <a:p>
            <a:pPr lvl="2"/>
            <a:r>
              <a:rPr lang="en-US" dirty="0" smtClean="0"/>
              <a:t>Request but make clear not requirement</a:t>
            </a:r>
          </a:p>
          <a:p>
            <a:pPr lvl="2"/>
            <a:r>
              <a:rPr lang="en-US" dirty="0" smtClean="0"/>
              <a:t>Requirement </a:t>
            </a:r>
          </a:p>
          <a:p>
            <a:pPr lvl="1"/>
            <a:r>
              <a:rPr lang="en-US" dirty="0" smtClean="0"/>
              <a:t>Timing of Instruction</a:t>
            </a:r>
          </a:p>
          <a:p>
            <a:pPr lvl="2"/>
            <a:r>
              <a:rPr lang="en-US" dirty="0" smtClean="0"/>
              <a:t>Proactively</a:t>
            </a:r>
          </a:p>
          <a:p>
            <a:pPr lvl="2"/>
            <a:r>
              <a:rPr lang="en-US" dirty="0" smtClean="0"/>
              <a:t>Reactively</a:t>
            </a:r>
          </a:p>
          <a:p>
            <a:pPr>
              <a:buAutoNum type="arabicPeriod" startAt="5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21DA2-79C7-4ADE-A94C-EBA86FB98FC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86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Confidentiality and Investigations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rabicPeriod" startAt="6"/>
            </a:pPr>
            <a:r>
              <a:rPr lang="en-US" dirty="0" smtClean="0"/>
              <a:t>Options </a:t>
            </a:r>
          </a:p>
          <a:p>
            <a:pPr lvl="1"/>
            <a:r>
              <a:rPr lang="en-US" dirty="0" smtClean="0"/>
              <a:t>Individualized assessment under </a:t>
            </a:r>
            <a:r>
              <a:rPr lang="en-US" u="sng" dirty="0" smtClean="0"/>
              <a:t>Banner</a:t>
            </a:r>
            <a:r>
              <a:rPr lang="en-US" dirty="0" smtClean="0"/>
              <a:t> for each individual in each investigation (and document same)</a:t>
            </a:r>
          </a:p>
          <a:p>
            <a:pPr lvl="2"/>
            <a:r>
              <a:rPr lang="en-US" dirty="0" smtClean="0"/>
              <a:t>Ideal, legally</a:t>
            </a:r>
          </a:p>
          <a:p>
            <a:pPr lvl="2"/>
            <a:r>
              <a:rPr lang="en-US" dirty="0" smtClean="0"/>
              <a:t>But is it practical operationally?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21DA2-79C7-4ADE-A94C-EBA86FB98FC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73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Confidentiality and Investigations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rabicPeriod" startAt="6"/>
            </a:pPr>
            <a:r>
              <a:rPr lang="en-US" dirty="0" smtClean="0"/>
              <a:t>Options </a:t>
            </a:r>
            <a:r>
              <a:rPr lang="en-US" sz="2000" dirty="0" smtClean="0"/>
              <a:t>(continued)</a:t>
            </a:r>
          </a:p>
          <a:p>
            <a:pPr lvl="1">
              <a:buFont typeface="+mj-lt"/>
              <a:buAutoNum type="alphaLcPeriod" startAt="2"/>
            </a:pPr>
            <a:r>
              <a:rPr lang="en-US" dirty="0" smtClean="0"/>
              <a:t>Take no Banner risk and remain silent on 	  confidentiality	</a:t>
            </a:r>
          </a:p>
          <a:p>
            <a:pPr lvl="2"/>
            <a:r>
              <a:rPr lang="en-US" dirty="0" smtClean="0"/>
              <a:t>Avoids NLRA risk</a:t>
            </a:r>
          </a:p>
          <a:p>
            <a:pPr lvl="2"/>
            <a:r>
              <a:rPr lang="en-US" dirty="0" smtClean="0"/>
              <a:t>But leaves open legal and other risks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21DA2-79C7-4ADE-A94C-EBA86FB98FC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90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Confidentiality and Investigations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rabicPeriod" startAt="6"/>
            </a:pPr>
            <a:r>
              <a:rPr lang="en-US" dirty="0" smtClean="0"/>
              <a:t>Options </a:t>
            </a:r>
            <a:r>
              <a:rPr lang="en-US" sz="2000" dirty="0" smtClean="0"/>
              <a:t>(continued)</a:t>
            </a:r>
          </a:p>
          <a:p>
            <a:pPr lvl="1">
              <a:buFont typeface="+mj-lt"/>
              <a:buAutoNum type="alphaLcPeriod" startAt="3"/>
            </a:pPr>
            <a:r>
              <a:rPr lang="en-US" dirty="0" smtClean="0"/>
              <a:t>Take some Banner risk and issue instruction, </a:t>
            </a:r>
            <a:br>
              <a:rPr lang="en-US" dirty="0" smtClean="0"/>
            </a:br>
            <a:r>
              <a:rPr lang="en-US" dirty="0" smtClean="0"/>
              <a:t>but take steps to minimize risk, such as</a:t>
            </a:r>
          </a:p>
          <a:p>
            <a:pPr lvl="2"/>
            <a:r>
              <a:rPr lang="en-US" dirty="0" smtClean="0"/>
              <a:t>Suggestion, not requirement (court may focus on distinction)</a:t>
            </a:r>
          </a:p>
          <a:p>
            <a:pPr lvl="2"/>
            <a:r>
              <a:rPr lang="en-US" dirty="0" smtClean="0"/>
              <a:t>Explain legal protections instructed designed to safeguard (for example, to prevent retaliation)</a:t>
            </a:r>
          </a:p>
          <a:p>
            <a:pPr lvl="2"/>
            <a:r>
              <a:rPr lang="en-US" dirty="0" smtClean="0"/>
              <a:t>No adverse action for breach, unless  approved by HR/legal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21DA2-79C7-4ADE-A94C-EBA86FB98FC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54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Confidentiality and Investigations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rabicPeriod" startAt="6"/>
            </a:pPr>
            <a:r>
              <a:rPr lang="en-US" dirty="0" smtClean="0"/>
              <a:t>Options </a:t>
            </a:r>
            <a:r>
              <a:rPr lang="en-US" sz="2000" dirty="0" smtClean="0"/>
              <a:t>(continued)</a:t>
            </a:r>
          </a:p>
          <a:p>
            <a:pPr marL="682625" lvl="1" indent="0">
              <a:buNone/>
            </a:pPr>
            <a:r>
              <a:rPr lang="en-US" dirty="0" smtClean="0"/>
              <a:t>d.  </a:t>
            </a:r>
            <a:r>
              <a:rPr lang="en-US" dirty="0" smtClean="0"/>
              <a:t>State </a:t>
            </a:r>
            <a:r>
              <a:rPr lang="en-US" dirty="0" smtClean="0"/>
              <a:t>Company’s position on confidentiality</a:t>
            </a:r>
          </a:p>
          <a:p>
            <a:pPr lvl="2"/>
            <a:r>
              <a:rPr lang="en-US" dirty="0" smtClean="0"/>
              <a:t>Explain why Company will disclose on need to know basis only -- meta message</a:t>
            </a:r>
          </a:p>
          <a:p>
            <a:pPr lvl="2"/>
            <a:r>
              <a:rPr lang="en-US" dirty="0" smtClean="0"/>
              <a:t>Possible exception:  accused (instruction)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21DA2-79C7-4ADE-A94C-EBA86FB98FC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08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Confidentiality and Investigations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rabicPeriod" startAt="6"/>
            </a:pPr>
            <a:r>
              <a:rPr lang="en-US" dirty="0" smtClean="0"/>
              <a:t>Options </a:t>
            </a:r>
            <a:r>
              <a:rPr lang="en-US" sz="2000" dirty="0" smtClean="0"/>
              <a:t>(continued)</a:t>
            </a:r>
          </a:p>
          <a:p>
            <a:pPr lvl="1">
              <a:buFont typeface="+mj-lt"/>
              <a:buAutoNum type="alphaLcPeriod" startAt="5"/>
            </a:pPr>
            <a:r>
              <a:rPr lang="en-US" dirty="0" smtClean="0"/>
              <a:t>Verso  Paper (Region 30)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i. 	Language at issue:</a:t>
            </a:r>
            <a:r>
              <a:rPr lang="en-US" sz="3600" dirty="0" smtClean="0"/>
              <a:t> </a:t>
            </a:r>
            <a:r>
              <a:rPr lang="en-US" sz="2000" dirty="0"/>
              <a:t>Verso has a compelling </a:t>
            </a:r>
            <a:r>
              <a:rPr lang="en-US" sz="2000" dirty="0" smtClean="0"/>
              <a:t>			interest </a:t>
            </a:r>
            <a:r>
              <a:rPr lang="en-US" sz="2000" dirty="0"/>
              <a:t>in protecting the integrity of its investigations. In </a:t>
            </a:r>
            <a:r>
              <a:rPr lang="en-US" sz="2000" dirty="0" smtClean="0"/>
              <a:t>			every </a:t>
            </a:r>
            <a:r>
              <a:rPr lang="en-US" sz="2000" dirty="0"/>
              <a:t>investigation, Verso has a strong desire to protect </a:t>
            </a:r>
            <a:r>
              <a:rPr lang="en-US" sz="2000" dirty="0" smtClean="0"/>
              <a:t>			witnesses </a:t>
            </a:r>
            <a:r>
              <a:rPr lang="en-US" sz="2000" dirty="0"/>
              <a:t>from harassment, intimidation and retaliation, to </a:t>
            </a:r>
            <a:r>
              <a:rPr lang="en-US" sz="2000" dirty="0" smtClean="0"/>
              <a:t>		keep </a:t>
            </a:r>
            <a:r>
              <a:rPr lang="en-US" sz="2000" dirty="0"/>
              <a:t>evidence from being destroyed, to ensure that </a:t>
            </a:r>
            <a:r>
              <a:rPr lang="en-US" sz="2000" dirty="0" smtClean="0"/>
              <a:t>			testimony </a:t>
            </a:r>
            <a:r>
              <a:rPr lang="en-US" sz="2000" dirty="0"/>
              <a:t>is not fabricated, and to prevent a cover-up. To </a:t>
            </a:r>
            <a:r>
              <a:rPr lang="en-US" sz="2000" dirty="0" smtClean="0"/>
              <a:t>		assist </a:t>
            </a:r>
            <a:r>
              <a:rPr lang="en-US" sz="2000" dirty="0"/>
              <a:t>Verso in achieving these objectives, we must </a:t>
            </a:r>
            <a:r>
              <a:rPr lang="en-US" sz="2000" dirty="0" smtClean="0"/>
              <a:t>			maintain </a:t>
            </a:r>
            <a:r>
              <a:rPr lang="en-US" sz="2000" dirty="0"/>
              <a:t>the investigation and our role in it in strict </a:t>
            </a:r>
            <a:r>
              <a:rPr lang="en-US" sz="2000" dirty="0" smtClean="0"/>
              <a:t>			confidence</a:t>
            </a:r>
            <a:r>
              <a:rPr lang="en-US" sz="2000" dirty="0"/>
              <a:t>. If we do not maintain such confidentiality, we </a:t>
            </a:r>
            <a:r>
              <a:rPr lang="en-US" sz="2000" dirty="0" smtClean="0"/>
              <a:t>		may </a:t>
            </a:r>
            <a:r>
              <a:rPr lang="en-US" sz="2000" dirty="0"/>
              <a:t>be </a:t>
            </a:r>
            <a:r>
              <a:rPr lang="en-US" sz="2000" dirty="0" smtClean="0"/>
              <a:t> </a:t>
            </a:r>
            <a:r>
              <a:rPr lang="en-US" sz="2000" dirty="0"/>
              <a:t>subject to disciplinary action up to and </a:t>
            </a:r>
            <a:r>
              <a:rPr lang="en-US" sz="2000" dirty="0" smtClean="0"/>
              <a:t>including I		immediate </a:t>
            </a:r>
            <a:r>
              <a:rPr lang="en-US" sz="2000" dirty="0"/>
              <a:t>termination</a:t>
            </a:r>
            <a:r>
              <a:rPr lang="en-US" sz="2400" dirty="0"/>
              <a:t>. 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							</a:t>
            </a:r>
            <a:fld id="{72121DA2-79C7-4ADE-A94C-EBA86FB98FC7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27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B3A7BB-001D-45CD-9CF4-905537FE6E7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6348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Confidentiality and Investigations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rabicPeriod" startAt="6"/>
            </a:pPr>
            <a:r>
              <a:rPr lang="en-US" dirty="0" smtClean="0"/>
              <a:t>Options </a:t>
            </a:r>
            <a:r>
              <a:rPr lang="en-US" sz="2000" dirty="0" smtClean="0"/>
              <a:t>(continued)</a:t>
            </a:r>
          </a:p>
          <a:p>
            <a:pPr lvl="1">
              <a:buFont typeface="+mj-lt"/>
              <a:buAutoNum type="alphaLcPeriod" startAt="5"/>
            </a:pPr>
            <a:r>
              <a:rPr lang="en-US" dirty="0" smtClean="0"/>
              <a:t>Verso  Paper</a:t>
            </a:r>
            <a:endParaRPr lang="en-US" dirty="0" smtClean="0"/>
          </a:p>
          <a:p>
            <a:pPr lvl="2">
              <a:buAutoNum type="romanLcPeriod" startAt="2"/>
            </a:pPr>
            <a:r>
              <a:rPr lang="en-US" dirty="0" smtClean="0"/>
              <a:t>Regional Director upheld first two sentences</a:t>
            </a:r>
          </a:p>
          <a:p>
            <a:pPr lvl="2">
              <a:buAutoNum type="romanLcPeriod" startAt="2"/>
            </a:pPr>
            <a:r>
              <a:rPr lang="en-US" dirty="0" smtClean="0"/>
              <a:t>Consider using first two sentences</a:t>
            </a:r>
          </a:p>
          <a:p>
            <a:pPr lvl="2">
              <a:buAutoNum type="romanLcPeriod" startAt="2"/>
            </a:pPr>
            <a:r>
              <a:rPr lang="en-US" dirty="0" smtClean="0"/>
              <a:t>May want to add “For these and other reasons, the Company is keeping as confidential as possible.”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21DA2-79C7-4ADE-A94C-EBA86FB98FC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02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</a:t>
            </a:r>
            <a:r>
              <a:rPr lang="en-US" dirty="0" smtClean="0"/>
              <a:t>II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121DA2-79C7-4ADE-A94C-EBA86FB98FC7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72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Investigate?</a:t>
            </a:r>
            <a:endParaRPr lang="en-US" dirty="0"/>
          </a:p>
        </p:txBody>
      </p:sp>
      <p:sp>
        <p:nvSpPr>
          <p:cNvPr id="371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Investigate if:</a:t>
            </a:r>
          </a:p>
          <a:p>
            <a:pPr lvl="1"/>
            <a:r>
              <a:rPr lang="en-US" sz="2400" dirty="0" smtClean="0"/>
              <a:t>Employee brings complaint directly to HR (notice to managers and supervisors)</a:t>
            </a:r>
          </a:p>
          <a:p>
            <a:pPr lvl="1"/>
            <a:r>
              <a:rPr lang="en-US" sz="2400" dirty="0" smtClean="0"/>
              <a:t>Manager/supervisor reports (as required) a complaint made to him or her by employee</a:t>
            </a:r>
          </a:p>
          <a:p>
            <a:pPr lvl="1"/>
            <a:r>
              <a:rPr lang="en-US" sz="2400" dirty="0" smtClean="0"/>
              <a:t>Employee reports complaint by co-worker</a:t>
            </a:r>
          </a:p>
          <a:p>
            <a:pPr lvl="1"/>
            <a:r>
              <a:rPr lang="en-US" sz="2400" dirty="0" smtClean="0"/>
              <a:t>Anonymous complaint capable of investigation</a:t>
            </a:r>
          </a:p>
          <a:p>
            <a:pPr lvl="1"/>
            <a:r>
              <a:rPr lang="en-US" sz="2400" dirty="0" smtClean="0"/>
              <a:t>Constructive discharge allegations</a:t>
            </a:r>
          </a:p>
          <a:p>
            <a:pPr lvl="1"/>
            <a:r>
              <a:rPr lang="en-US" sz="2400" dirty="0" smtClean="0"/>
              <a:t>Complaint upon involuntary termination</a:t>
            </a:r>
          </a:p>
          <a:p>
            <a:pPr lvl="1"/>
            <a:r>
              <a:rPr lang="en-US" sz="2400" dirty="0" smtClean="0"/>
              <a:t>Complaint filed with administrative agency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A066-A4C4-480F-B957-E403B2B8D445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Investigate?</a:t>
            </a:r>
            <a:endParaRPr lang="en-US" dirty="0"/>
          </a:p>
        </p:txBody>
      </p:sp>
      <p:sp>
        <p:nvSpPr>
          <p:cNvPr id="371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Investigate if:  </a:t>
            </a:r>
            <a:r>
              <a:rPr lang="en-US" sz="2000" dirty="0" smtClean="0"/>
              <a:t>(continued)</a:t>
            </a:r>
          </a:p>
          <a:p>
            <a:pPr lvl="1">
              <a:buFont typeface="+mj-lt"/>
              <a:buAutoNum type="alphaLcPeriod" startAt="8"/>
            </a:pPr>
            <a:r>
              <a:rPr lang="en-US" dirty="0" smtClean="0"/>
              <a:t>Apparent pattern</a:t>
            </a:r>
          </a:p>
          <a:p>
            <a:pPr lvl="1">
              <a:buAutoNum type="alphaLcPeriod" startAt="8"/>
            </a:pPr>
            <a:r>
              <a:rPr lang="en-US" dirty="0" smtClean="0"/>
              <a:t>Social media postings of harassing/discriminatory/retaliatory nature	</a:t>
            </a:r>
          </a:p>
          <a:p>
            <a:pPr lvl="1">
              <a:buAutoNum type="alphaLcPeriod" startAt="8"/>
            </a:pPr>
            <a:endParaRPr lang="en-US" dirty="0" smtClean="0"/>
          </a:p>
          <a:p>
            <a:pPr lvl="1">
              <a:buAutoNum type="alphaLcPeriod" startAt="8"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A066-A4C4-480F-B957-E403B2B8D44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48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Investigate?</a:t>
            </a:r>
            <a:endParaRPr lang="en-US" dirty="0"/>
          </a:p>
        </p:txBody>
      </p:sp>
      <p:sp>
        <p:nvSpPr>
          <p:cNvPr id="372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 startAt="2"/>
            </a:pPr>
            <a:r>
              <a:rPr lang="en-US" dirty="0" smtClean="0"/>
              <a:t>What if employee requests that there be no investigation?</a:t>
            </a:r>
          </a:p>
          <a:p>
            <a:pPr lvl="1"/>
            <a:r>
              <a:rPr lang="en-US" dirty="0" smtClean="0"/>
              <a:t>Tangible employment action:  duty to investigate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A066-A4C4-480F-B957-E403B2B8D445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Investigate?</a:t>
            </a:r>
            <a:endParaRPr lang="en-US" dirty="0"/>
          </a:p>
        </p:txBody>
      </p:sp>
      <p:sp>
        <p:nvSpPr>
          <p:cNvPr id="3737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 startAt="2"/>
            </a:pPr>
            <a:r>
              <a:rPr lang="en-US" dirty="0" smtClean="0"/>
              <a:t>What if employee requests that there be no investigation? </a:t>
            </a:r>
            <a:r>
              <a:rPr lang="en-US" sz="2000" dirty="0" smtClean="0"/>
              <a:t>(continued)</a:t>
            </a:r>
          </a:p>
          <a:p>
            <a:pPr lvl="1">
              <a:buFont typeface="+mj-lt"/>
              <a:buAutoNum type="alphaLcPeriod" startAt="2"/>
            </a:pPr>
            <a:r>
              <a:rPr lang="en-US" dirty="0" smtClean="0"/>
              <a:t>No tangible employment action alleged (environmental only):</a:t>
            </a:r>
          </a:p>
          <a:p>
            <a:pPr lvl="2"/>
            <a:r>
              <a:rPr lang="en-US" dirty="0" smtClean="0"/>
              <a:t>Presumption in favor of investigating</a:t>
            </a:r>
          </a:p>
          <a:p>
            <a:pPr>
              <a:buAutoNum type="arabicPeriod" startAt="2"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A066-A4C4-480F-B957-E403B2B8D445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Investigate?</a:t>
            </a:r>
            <a:endParaRPr lang="en-US" dirty="0"/>
          </a:p>
        </p:txBody>
      </p:sp>
      <p:sp>
        <p:nvSpPr>
          <p:cNvPr id="374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 startAt="2"/>
            </a:pPr>
            <a:r>
              <a:rPr lang="en-US" sz="2800" dirty="0" smtClean="0"/>
              <a:t>What if employee requests that there be no investigation?  </a:t>
            </a:r>
          </a:p>
          <a:p>
            <a:pPr lvl="1">
              <a:buFont typeface="+mj-lt"/>
              <a:buAutoNum type="alphaLcPeriod" startAt="2"/>
            </a:pPr>
            <a:r>
              <a:rPr lang="en-US" sz="2400" dirty="0" smtClean="0"/>
              <a:t>No tangible employment action alleged (environmental only):  </a:t>
            </a:r>
            <a:r>
              <a:rPr lang="en-US" sz="2000" dirty="0" smtClean="0"/>
              <a:t>(continued)</a:t>
            </a:r>
          </a:p>
          <a:p>
            <a:pPr lvl="2">
              <a:buFont typeface="+mj-lt"/>
              <a:buAutoNum type="romanLcPeriod" startAt="2"/>
            </a:pPr>
            <a:r>
              <a:rPr lang="en-US" sz="2200" dirty="0" smtClean="0"/>
              <a:t>Factors to consider (include but are not limited to):</a:t>
            </a:r>
          </a:p>
          <a:p>
            <a:pPr lvl="3"/>
            <a:r>
              <a:rPr lang="en-US" sz="1800" dirty="0" smtClean="0"/>
              <a:t>Severity</a:t>
            </a:r>
          </a:p>
          <a:p>
            <a:pPr lvl="3"/>
            <a:r>
              <a:rPr lang="en-US" sz="1800" dirty="0" smtClean="0"/>
              <a:t>Pervasiveness</a:t>
            </a:r>
          </a:p>
          <a:p>
            <a:pPr lvl="3"/>
            <a:r>
              <a:rPr lang="en-US" sz="1800" dirty="0" smtClean="0"/>
              <a:t>Whether others impacted</a:t>
            </a:r>
          </a:p>
          <a:p>
            <a:pPr lvl="3"/>
            <a:r>
              <a:rPr lang="en-US" sz="1800" dirty="0" smtClean="0"/>
              <a:t>Whether other complaints by or against</a:t>
            </a:r>
          </a:p>
          <a:p>
            <a:pPr lvl="3"/>
            <a:r>
              <a:rPr lang="en-US" sz="1800" dirty="0" smtClean="0"/>
              <a:t>Positions of parties</a:t>
            </a:r>
          </a:p>
          <a:p>
            <a:pPr lvl="3"/>
            <a:r>
              <a:rPr lang="en-US" sz="1800" dirty="0" smtClean="0"/>
              <a:t>When and where</a:t>
            </a:r>
          </a:p>
          <a:p>
            <a:pPr lvl="3"/>
            <a:r>
              <a:rPr lang="en-US" sz="1800" dirty="0" smtClean="0"/>
              <a:t>Trust</a:t>
            </a:r>
          </a:p>
          <a:p>
            <a:pPr>
              <a:buAutoNum type="arabicPeriod" startAt="2"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A066-A4C4-480F-B957-E403B2B8D445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Investigate?</a:t>
            </a:r>
            <a:endParaRPr lang="en-US" dirty="0"/>
          </a:p>
        </p:txBody>
      </p:sp>
      <p:sp>
        <p:nvSpPr>
          <p:cNvPr id="3758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 startAt="2"/>
            </a:pPr>
            <a:r>
              <a:rPr lang="en-US" dirty="0" smtClean="0"/>
              <a:t>What if employee requests that there be no investigation? </a:t>
            </a:r>
          </a:p>
          <a:p>
            <a:pPr lvl="1">
              <a:buFont typeface="+mj-lt"/>
              <a:buAutoNum type="alphaLcPeriod" startAt="2"/>
            </a:pPr>
            <a:r>
              <a:rPr lang="en-US" dirty="0" smtClean="0"/>
              <a:t>No tangible employment action alleged (environmental only):  </a:t>
            </a:r>
            <a:r>
              <a:rPr lang="en-US" sz="2000" dirty="0" smtClean="0"/>
              <a:t>(continued)</a:t>
            </a:r>
          </a:p>
          <a:p>
            <a:pPr lvl="2">
              <a:buFont typeface="+mj-lt"/>
              <a:buAutoNum type="romanLcPeriod" startAt="3"/>
            </a:pPr>
            <a:r>
              <a:rPr lang="en-US" dirty="0" smtClean="0"/>
              <a:t>If don’t investigate:</a:t>
            </a:r>
          </a:p>
          <a:p>
            <a:pPr lvl="3"/>
            <a:r>
              <a:rPr lang="en-US" dirty="0" smtClean="0"/>
              <a:t>Document basis in memo to employee (not just to file)</a:t>
            </a:r>
          </a:p>
          <a:p>
            <a:pPr lvl="3"/>
            <a:r>
              <a:rPr lang="en-US" dirty="0" smtClean="0"/>
              <a:t>Follow-up with employee</a:t>
            </a:r>
          </a:p>
          <a:p>
            <a:pPr lvl="3"/>
            <a:r>
              <a:rPr lang="en-US" dirty="0" smtClean="0"/>
              <a:t>Observation of workplace behaviors</a:t>
            </a:r>
          </a:p>
          <a:p>
            <a:pPr lvl="3"/>
            <a:r>
              <a:rPr lang="en-US" dirty="0" smtClean="0"/>
              <a:t>Empowerment tools</a:t>
            </a:r>
          </a:p>
          <a:p>
            <a:pPr>
              <a:buAutoNum type="arabicPeriod" startAt="2"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A066-A4C4-480F-B957-E403B2B8D445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Should Investigate?</a:t>
            </a:r>
            <a:endParaRPr lang="en-US" dirty="0"/>
          </a:p>
        </p:txBody>
      </p:sp>
      <p:sp>
        <p:nvSpPr>
          <p:cNvPr id="376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Refrain from participating in investigation if actual, potential or perceived conflict of interest, e.g.:</a:t>
            </a:r>
          </a:p>
          <a:p>
            <a:pPr lvl="1"/>
            <a:r>
              <a:rPr lang="en-US" dirty="0" smtClean="0"/>
              <a:t>Ethical conflict (attorney)</a:t>
            </a:r>
          </a:p>
          <a:p>
            <a:pPr lvl="1"/>
            <a:r>
              <a:rPr lang="en-US" dirty="0" smtClean="0"/>
              <a:t>Personal relationship with either party</a:t>
            </a:r>
          </a:p>
          <a:p>
            <a:pPr lvl="1"/>
            <a:r>
              <a:rPr lang="en-US" dirty="0" smtClean="0"/>
              <a:t>Necessary witness to any of the material events</a:t>
            </a:r>
          </a:p>
          <a:p>
            <a:pPr lvl="1"/>
            <a:r>
              <a:rPr lang="en-US" dirty="0" smtClean="0"/>
              <a:t>Don’t think you can be objective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A066-A4C4-480F-B957-E403B2B8D445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Should Investigate?</a:t>
            </a:r>
            <a:endParaRPr lang="en-US" dirty="0"/>
          </a:p>
        </p:txBody>
      </p:sp>
      <p:sp>
        <p:nvSpPr>
          <p:cNvPr id="3778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 startAt="2"/>
            </a:pPr>
            <a:r>
              <a:rPr lang="en-US" dirty="0" smtClean="0"/>
              <a:t>If allegations are very serious in terms of either severity or pervasiveness or involve senior officer, consider investigation by inside or outside counsel or outside human resources consultant</a:t>
            </a:r>
          </a:p>
          <a:p>
            <a:pPr>
              <a:buAutoNum type="arabicPeriod" startAt="2"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A066-A4C4-480F-B957-E403B2B8D445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Confidentiality and Investigations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Importance of Confidentiality</a:t>
            </a:r>
          </a:p>
          <a:p>
            <a:pPr lvl="1"/>
            <a:r>
              <a:rPr lang="en-US" dirty="0" smtClean="0"/>
              <a:t>Minimizes the ability of any individual to undermine the investigation by destroying evidence or creating a cover-up</a:t>
            </a:r>
          </a:p>
          <a:p>
            <a:pPr lvl="1"/>
            <a:r>
              <a:rPr lang="en-US" dirty="0" smtClean="0"/>
              <a:t>Limits the potential for actual, potential or perceived retaliation</a:t>
            </a:r>
          </a:p>
          <a:p>
            <a:pPr lvl="1"/>
            <a:r>
              <a:rPr lang="en-US" dirty="0" smtClean="0"/>
              <a:t>Protects the complainant from conversations that may make him/her uncomfortable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121DA2-79C7-4ADE-A94C-EBA86FB98FC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61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Guidelines</a:t>
            </a:r>
            <a:endParaRPr lang="en-US" dirty="0"/>
          </a:p>
        </p:txBody>
      </p:sp>
      <p:sp>
        <p:nvSpPr>
          <p:cNvPr id="382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Role</a:t>
            </a:r>
          </a:p>
          <a:p>
            <a:pPr lvl="1"/>
            <a:r>
              <a:rPr lang="en-US" dirty="0" smtClean="0"/>
              <a:t>Representative of management</a:t>
            </a:r>
          </a:p>
          <a:p>
            <a:pPr lvl="1"/>
            <a:r>
              <a:rPr lang="en-US" dirty="0" smtClean="0"/>
              <a:t>Not advocate for any individual</a:t>
            </a:r>
          </a:p>
          <a:p>
            <a:pPr lvl="1"/>
            <a:r>
              <a:rPr lang="en-US" dirty="0" smtClean="0"/>
              <a:t>Be empathetic but neutral in your questions and reactions</a:t>
            </a:r>
          </a:p>
          <a:p>
            <a:pPr lvl="1"/>
            <a:r>
              <a:rPr lang="en-US" dirty="0" smtClean="0"/>
              <a:t>Take every complaint seriously</a:t>
            </a:r>
          </a:p>
          <a:p>
            <a:pPr lvl="1"/>
            <a:r>
              <a:rPr lang="en-US" dirty="0" smtClean="0"/>
              <a:t>Demonstrate actual and apparent objectivity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A066-A4C4-480F-B957-E403B2B8D445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Guidelines</a:t>
            </a:r>
            <a:endParaRPr lang="en-US" dirty="0"/>
          </a:p>
        </p:txBody>
      </p:sp>
      <p:sp>
        <p:nvSpPr>
          <p:cNvPr id="386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 startAt="2"/>
            </a:pPr>
            <a:r>
              <a:rPr lang="en-US" dirty="0" smtClean="0"/>
              <a:t>Avoid legal or conclusory labels, such as</a:t>
            </a:r>
          </a:p>
          <a:p>
            <a:pPr lvl="1"/>
            <a:r>
              <a:rPr lang="en-US" dirty="0" smtClean="0"/>
              <a:t>Harassment</a:t>
            </a:r>
          </a:p>
          <a:p>
            <a:pPr lvl="1"/>
            <a:r>
              <a:rPr lang="en-US" dirty="0" smtClean="0"/>
              <a:t>Harasser</a:t>
            </a:r>
          </a:p>
          <a:p>
            <a:pPr lvl="1"/>
            <a:r>
              <a:rPr lang="en-US" dirty="0" smtClean="0"/>
              <a:t>Victim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A066-A4C4-480F-B957-E403B2B8D445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Guidelines</a:t>
            </a:r>
            <a:endParaRPr lang="en-US" dirty="0"/>
          </a:p>
        </p:txBody>
      </p:sp>
      <p:sp>
        <p:nvSpPr>
          <p:cNvPr id="387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 startAt="3"/>
            </a:pPr>
            <a:r>
              <a:rPr lang="en-US" dirty="0" smtClean="0"/>
              <a:t>Importance of timeliness</a:t>
            </a:r>
          </a:p>
          <a:p>
            <a:pPr lvl="1"/>
            <a:r>
              <a:rPr lang="en-US" dirty="0" smtClean="0"/>
              <a:t>Commencement of Investigation</a:t>
            </a:r>
          </a:p>
          <a:p>
            <a:pPr lvl="1"/>
            <a:r>
              <a:rPr lang="en-US" dirty="0" smtClean="0"/>
              <a:t>Completion of Investigation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A066-A4C4-480F-B957-E403B2B8D445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Guidelines</a:t>
            </a:r>
            <a:endParaRPr lang="en-US" dirty="0"/>
          </a:p>
        </p:txBody>
      </p:sp>
      <p:sp>
        <p:nvSpPr>
          <p:cNvPr id="388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 startAt="4"/>
            </a:pPr>
            <a:r>
              <a:rPr lang="en-US" dirty="0" smtClean="0"/>
              <a:t>Questions</a:t>
            </a:r>
          </a:p>
          <a:p>
            <a:pPr lvl="1"/>
            <a:r>
              <a:rPr lang="en-US" dirty="0" smtClean="0"/>
              <a:t>Easy, background questions first</a:t>
            </a:r>
          </a:p>
          <a:p>
            <a:pPr lvl="1"/>
            <a:r>
              <a:rPr lang="en-US" dirty="0" smtClean="0"/>
              <a:t>Questions funnel</a:t>
            </a:r>
          </a:p>
          <a:p>
            <a:pPr lvl="2"/>
            <a:r>
              <a:rPr lang="en-US" dirty="0" smtClean="0"/>
              <a:t>Start out open ended </a:t>
            </a:r>
          </a:p>
          <a:p>
            <a:pPr lvl="2"/>
            <a:r>
              <a:rPr lang="en-US" dirty="0" smtClean="0"/>
              <a:t>Become progressively more targeted</a:t>
            </a:r>
          </a:p>
          <a:p>
            <a:pPr lvl="1"/>
            <a:r>
              <a:rPr lang="en-US" dirty="0" smtClean="0"/>
              <a:t>Behavioral (not legal)</a:t>
            </a:r>
          </a:p>
          <a:p>
            <a:pPr lvl="1"/>
            <a:r>
              <a:rPr lang="en-US" dirty="0" smtClean="0"/>
              <a:t>Non-leading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A066-A4C4-480F-B957-E403B2B8D445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 of Complainant</a:t>
            </a:r>
            <a:endParaRPr lang="en-US" dirty="0"/>
          </a:p>
        </p:txBody>
      </p:sp>
      <p:sp>
        <p:nvSpPr>
          <p:cNvPr id="390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process – emphasize:</a:t>
            </a:r>
          </a:p>
          <a:p>
            <a:pPr lvl="1"/>
            <a:r>
              <a:rPr lang="en-US" dirty="0" smtClean="0"/>
              <a:t>Truthfulness</a:t>
            </a:r>
          </a:p>
          <a:p>
            <a:pPr lvl="1"/>
            <a:r>
              <a:rPr lang="en-US" dirty="0" smtClean="0"/>
              <a:t>Confidentiality</a:t>
            </a:r>
          </a:p>
          <a:p>
            <a:pPr lvl="1"/>
            <a:r>
              <a:rPr lang="en-US" dirty="0" smtClean="0"/>
              <a:t>Non-retaliation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A066-A4C4-480F-B957-E403B2B8D445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 of Complainant</a:t>
            </a:r>
            <a:endParaRPr lang="en-US" dirty="0"/>
          </a:p>
        </p:txBody>
      </p:sp>
      <p:sp>
        <p:nvSpPr>
          <p:cNvPr id="391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 startAt="2"/>
            </a:pPr>
            <a:r>
              <a:rPr lang="en-US" dirty="0" smtClean="0"/>
              <a:t>Core questions as to </a:t>
            </a:r>
            <a:r>
              <a:rPr lang="en-US" u="sng" dirty="0" smtClean="0"/>
              <a:t>each</a:t>
            </a:r>
            <a:r>
              <a:rPr lang="en-US" dirty="0" smtClean="0"/>
              <a:t> allegation of environmental harassment:</a:t>
            </a:r>
          </a:p>
          <a:p>
            <a:pPr lvl="1"/>
            <a:r>
              <a:rPr lang="en-US" dirty="0" smtClean="0"/>
              <a:t>Who?</a:t>
            </a:r>
          </a:p>
          <a:p>
            <a:pPr lvl="1"/>
            <a:r>
              <a:rPr lang="en-US" dirty="0" smtClean="0"/>
              <a:t>What?</a:t>
            </a:r>
          </a:p>
          <a:p>
            <a:pPr lvl="1"/>
            <a:r>
              <a:rPr lang="en-US" dirty="0" smtClean="0"/>
              <a:t>How?</a:t>
            </a:r>
          </a:p>
          <a:p>
            <a:pPr lvl="1"/>
            <a:r>
              <a:rPr lang="en-US" dirty="0" smtClean="0"/>
              <a:t>When?</a:t>
            </a:r>
          </a:p>
          <a:p>
            <a:pPr lvl="1"/>
            <a:r>
              <a:rPr lang="en-US" dirty="0" smtClean="0"/>
              <a:t>Where?</a:t>
            </a:r>
          </a:p>
          <a:p>
            <a:pPr lvl="1"/>
            <a:r>
              <a:rPr lang="en-US" dirty="0" smtClean="0"/>
              <a:t>Your response?</a:t>
            </a:r>
          </a:p>
          <a:p>
            <a:pPr lvl="1"/>
            <a:r>
              <a:rPr lang="en-US" dirty="0" smtClean="0"/>
              <a:t>Witnesses?</a:t>
            </a:r>
          </a:p>
          <a:p>
            <a:pPr>
              <a:buAutoNum type="arabicPeriod" startAt="2"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A066-A4C4-480F-B957-E403B2B8D445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 of Complainant</a:t>
            </a:r>
            <a:endParaRPr lang="en-US" dirty="0"/>
          </a:p>
        </p:txBody>
      </p:sp>
      <p:sp>
        <p:nvSpPr>
          <p:cNvPr id="392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 startAt="3"/>
            </a:pPr>
            <a:r>
              <a:rPr lang="en-US" dirty="0" smtClean="0"/>
              <a:t>Core questions as to each allegedly unlawful tangible employment action:</a:t>
            </a:r>
          </a:p>
          <a:p>
            <a:pPr lvl="1"/>
            <a:r>
              <a:rPr lang="en-US" dirty="0" smtClean="0"/>
              <a:t>What decision?</a:t>
            </a:r>
          </a:p>
          <a:p>
            <a:pPr lvl="1"/>
            <a:r>
              <a:rPr lang="en-US" dirty="0" smtClean="0"/>
              <a:t>Who made decision?</a:t>
            </a:r>
          </a:p>
          <a:p>
            <a:pPr lvl="1"/>
            <a:r>
              <a:rPr lang="en-US" dirty="0" smtClean="0"/>
              <a:t>Why does employee believe decision was unlawfully motivated?</a:t>
            </a:r>
          </a:p>
          <a:p>
            <a:pPr lvl="2"/>
            <a:r>
              <a:rPr lang="en-US" dirty="0" smtClean="0"/>
              <a:t>What was said?</a:t>
            </a:r>
          </a:p>
          <a:p>
            <a:pPr lvl="2"/>
            <a:r>
              <a:rPr lang="en-US" dirty="0" smtClean="0"/>
              <a:t>What was done?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A066-A4C4-480F-B957-E403B2B8D445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 of Complainant</a:t>
            </a:r>
            <a:endParaRPr lang="en-US" dirty="0"/>
          </a:p>
        </p:txBody>
      </p:sp>
      <p:sp>
        <p:nvSpPr>
          <p:cNvPr id="393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 startAt="4"/>
            </a:pPr>
            <a:r>
              <a:rPr lang="en-US" dirty="0" smtClean="0"/>
              <a:t>Follow-up questions in all investigations:</a:t>
            </a:r>
          </a:p>
          <a:p>
            <a:pPr lvl="1"/>
            <a:r>
              <a:rPr lang="en-US" dirty="0" smtClean="0"/>
              <a:t>Anything else?  (Invite back if subsequent recollection)</a:t>
            </a:r>
          </a:p>
          <a:p>
            <a:pPr lvl="1"/>
            <a:r>
              <a:rPr lang="en-US" dirty="0" smtClean="0"/>
              <a:t>Prior complaints to person with authority? (Define persons with authority)</a:t>
            </a:r>
          </a:p>
          <a:p>
            <a:pPr lvl="1"/>
            <a:r>
              <a:rPr lang="en-US" dirty="0" smtClean="0"/>
              <a:t>Other employees with whom discussed concerns?</a:t>
            </a:r>
          </a:p>
          <a:p>
            <a:pPr lvl="1"/>
            <a:r>
              <a:rPr lang="en-US" dirty="0" smtClean="0"/>
              <a:t>Supporting documentation?</a:t>
            </a:r>
          </a:p>
          <a:p>
            <a:pPr lvl="1"/>
            <a:r>
              <a:rPr lang="en-US" dirty="0" smtClean="0"/>
              <a:t>Relief seeking (goal/objective)?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A066-A4C4-480F-B957-E403B2B8D445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 of Complainant</a:t>
            </a:r>
            <a:endParaRPr lang="en-US" dirty="0"/>
          </a:p>
        </p:txBody>
      </p:sp>
      <p:sp>
        <p:nvSpPr>
          <p:cNvPr id="394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 startAt="5"/>
            </a:pPr>
            <a:r>
              <a:rPr lang="en-US" dirty="0" smtClean="0"/>
              <a:t>Conclude with:</a:t>
            </a:r>
          </a:p>
          <a:p>
            <a:pPr lvl="1"/>
            <a:r>
              <a:rPr lang="en-US" dirty="0" smtClean="0"/>
              <a:t>Nature of follow-up</a:t>
            </a:r>
          </a:p>
          <a:p>
            <a:pPr lvl="1"/>
            <a:r>
              <a:rPr lang="en-US" dirty="0" smtClean="0"/>
              <a:t>Importance of confidentiality</a:t>
            </a:r>
          </a:p>
          <a:p>
            <a:pPr lvl="1"/>
            <a:r>
              <a:rPr lang="en-US" dirty="0" smtClean="0"/>
              <a:t>Assurance of non-retaliation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A066-A4C4-480F-B957-E403B2B8D445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Accused</a:t>
            </a:r>
            <a:endParaRPr lang="en-US" dirty="0"/>
          </a:p>
        </p:txBody>
      </p:sp>
      <p:sp>
        <p:nvSpPr>
          <p:cNvPr id="397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the process – emphasize:</a:t>
            </a:r>
          </a:p>
          <a:p>
            <a:pPr lvl="1"/>
            <a:r>
              <a:rPr lang="en-US" dirty="0" smtClean="0"/>
              <a:t>Truthfulness</a:t>
            </a:r>
          </a:p>
          <a:p>
            <a:pPr lvl="1"/>
            <a:r>
              <a:rPr lang="en-US" dirty="0" smtClean="0"/>
              <a:t>Confidentiality</a:t>
            </a:r>
          </a:p>
          <a:p>
            <a:pPr lvl="1"/>
            <a:r>
              <a:rPr lang="en-US" dirty="0" smtClean="0"/>
              <a:t>Non-retaliation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A066-A4C4-480F-B957-E403B2B8D445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Confidentiality and Investigations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 startAt="2"/>
            </a:pPr>
            <a:r>
              <a:rPr lang="en-US" dirty="0" smtClean="0"/>
              <a:t>Recent Cases/Guidance</a:t>
            </a:r>
          </a:p>
          <a:p>
            <a:pPr lvl="1"/>
            <a:r>
              <a:rPr lang="en-US" dirty="0" smtClean="0"/>
              <a:t>NLRB (</a:t>
            </a:r>
            <a:r>
              <a:rPr lang="en-US" u="sng" dirty="0" smtClean="0"/>
              <a:t>Banner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The employer suggested that employees keep the investigation confidential</a:t>
            </a:r>
          </a:p>
          <a:p>
            <a:pPr lvl="2"/>
            <a:r>
              <a:rPr lang="en-US" dirty="0" smtClean="0"/>
              <a:t>The employer did not impose any rule or mandate</a:t>
            </a:r>
          </a:p>
          <a:p>
            <a:pPr lvl="2"/>
            <a:r>
              <a:rPr lang="en-US" dirty="0" smtClean="0"/>
              <a:t>The employer’s justification:  to protect the integrity of the investigatory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21DA2-79C7-4ADE-A94C-EBA86FB98FC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84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Accused</a:t>
            </a:r>
            <a:endParaRPr lang="en-US" dirty="0"/>
          </a:p>
        </p:txBody>
      </p:sp>
      <p:sp>
        <p:nvSpPr>
          <p:cNvPr id="398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 startAt="2"/>
            </a:pPr>
            <a:r>
              <a:rPr lang="en-US" dirty="0" smtClean="0"/>
              <a:t>Disclose identity of complainant</a:t>
            </a:r>
          </a:p>
          <a:p>
            <a:pPr lvl="1"/>
            <a:r>
              <a:rPr lang="en-US" dirty="0" smtClean="0"/>
              <a:t>General rule – yes</a:t>
            </a:r>
          </a:p>
          <a:p>
            <a:pPr lvl="1"/>
            <a:r>
              <a:rPr lang="en-US" dirty="0" smtClean="0"/>
              <a:t>Possible exceptions </a:t>
            </a:r>
            <a:r>
              <a:rPr lang="en-US" u="sng" dirty="0" smtClean="0"/>
              <a:t>may</a:t>
            </a:r>
            <a:r>
              <a:rPr lang="en-US" dirty="0" smtClean="0"/>
              <a:t> include, but are not limited to:</a:t>
            </a:r>
          </a:p>
          <a:p>
            <a:pPr lvl="2"/>
            <a:r>
              <a:rPr lang="en-US" dirty="0" smtClean="0"/>
              <a:t>Public event</a:t>
            </a:r>
          </a:p>
          <a:p>
            <a:pPr lvl="2"/>
            <a:r>
              <a:rPr lang="en-US" dirty="0" smtClean="0"/>
              <a:t>Clear pattern (of private events)</a:t>
            </a:r>
          </a:p>
          <a:p>
            <a:pPr lvl="2"/>
            <a:r>
              <a:rPr lang="en-US" dirty="0" smtClean="0"/>
              <a:t>Significant safety concern</a:t>
            </a:r>
          </a:p>
          <a:p>
            <a:pPr lvl="2"/>
            <a:r>
              <a:rPr lang="en-US" dirty="0" smtClean="0"/>
              <a:t>Significant retaliation concerns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A066-A4C4-480F-B957-E403B2B8D445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Accused</a:t>
            </a:r>
            <a:endParaRPr lang="en-US" dirty="0"/>
          </a:p>
        </p:txBody>
      </p:sp>
      <p:sp>
        <p:nvSpPr>
          <p:cNvPr id="399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 startAt="3"/>
            </a:pPr>
            <a:r>
              <a:rPr lang="en-US" dirty="0" smtClean="0"/>
              <a:t>As for environmental harassment, review </a:t>
            </a:r>
            <a:r>
              <a:rPr lang="en-US" u="sng" dirty="0" smtClean="0"/>
              <a:t>each</a:t>
            </a:r>
            <a:r>
              <a:rPr lang="en-US" dirty="0" smtClean="0"/>
              <a:t> allegation – 1 by 1</a:t>
            </a:r>
          </a:p>
          <a:p>
            <a:pPr lvl="1"/>
            <a:r>
              <a:rPr lang="en-US" dirty="0" smtClean="0"/>
              <a:t>Ask general questions first; become more targeted as necessary</a:t>
            </a:r>
          </a:p>
          <a:p>
            <a:pPr lvl="1"/>
            <a:r>
              <a:rPr lang="en-US" dirty="0" smtClean="0"/>
              <a:t>Distinguish between:</a:t>
            </a:r>
          </a:p>
          <a:p>
            <a:pPr lvl="2"/>
            <a:r>
              <a:rPr lang="en-US" dirty="0" smtClean="0"/>
              <a:t>Don’t recall whether it occurred</a:t>
            </a:r>
          </a:p>
          <a:p>
            <a:pPr lvl="2"/>
            <a:r>
              <a:rPr lang="en-US" dirty="0" smtClean="0"/>
              <a:t>Recall that it did not occur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A066-A4C4-480F-B957-E403B2B8D445}" type="slidenum">
              <a:rPr lang="en-US" smtClean="0"/>
              <a:pPr/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Accused</a:t>
            </a:r>
            <a:endParaRPr lang="en-US" dirty="0"/>
          </a:p>
        </p:txBody>
      </p:sp>
      <p:sp>
        <p:nvSpPr>
          <p:cNvPr id="400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 startAt="4"/>
            </a:pPr>
            <a:r>
              <a:rPr lang="en-US" dirty="0" smtClean="0"/>
              <a:t>For each allegedly unlawful tangible employment action:</a:t>
            </a:r>
          </a:p>
          <a:p>
            <a:pPr lvl="1"/>
            <a:r>
              <a:rPr lang="en-US" dirty="0" smtClean="0"/>
              <a:t>Determine who was decision maker(s)</a:t>
            </a:r>
          </a:p>
          <a:p>
            <a:pPr lvl="1"/>
            <a:r>
              <a:rPr lang="en-US" dirty="0" smtClean="0"/>
              <a:t>Ask decision maker(s) directly about their motives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A066-A4C4-480F-B957-E403B2B8D445}" type="slidenum">
              <a:rPr lang="en-US" smtClean="0"/>
              <a:pPr/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Accused</a:t>
            </a:r>
            <a:endParaRPr lang="en-US" dirty="0"/>
          </a:p>
        </p:txBody>
      </p:sp>
      <p:sp>
        <p:nvSpPr>
          <p:cNvPr id="403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5.   Emphasize</a:t>
            </a:r>
            <a:endParaRPr lang="en-US" dirty="0" smtClean="0"/>
          </a:p>
          <a:p>
            <a:pPr lvl="1"/>
            <a:r>
              <a:rPr lang="en-US" dirty="0" smtClean="0"/>
              <a:t>Non-retaliation</a:t>
            </a:r>
          </a:p>
          <a:p>
            <a:pPr lvl="1"/>
            <a:r>
              <a:rPr lang="en-US" dirty="0" smtClean="0"/>
              <a:t>Confidentiality</a:t>
            </a:r>
          </a:p>
          <a:p>
            <a:pPr lvl="1"/>
            <a:r>
              <a:rPr lang="en-US" dirty="0" smtClean="0"/>
              <a:t>Non-interference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A066-A4C4-480F-B957-E403B2B8D445}" type="slidenum">
              <a:rPr lang="en-US" smtClean="0"/>
              <a:pPr/>
              <a:t>42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Witnesses</a:t>
            </a:r>
            <a:endParaRPr lang="en-US" dirty="0"/>
          </a:p>
        </p:txBody>
      </p:sp>
      <p:sp>
        <p:nvSpPr>
          <p:cNvPr id="406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the process – emphasize:</a:t>
            </a:r>
          </a:p>
          <a:p>
            <a:pPr lvl="1"/>
            <a:r>
              <a:rPr lang="en-US" dirty="0" smtClean="0"/>
              <a:t>Truthfulness</a:t>
            </a:r>
          </a:p>
          <a:p>
            <a:pPr lvl="1"/>
            <a:r>
              <a:rPr lang="en-US" dirty="0" smtClean="0"/>
              <a:t>Confidentiality</a:t>
            </a:r>
          </a:p>
          <a:p>
            <a:pPr lvl="1"/>
            <a:r>
              <a:rPr lang="en-US" dirty="0" smtClean="0"/>
              <a:t>Non-retaliation</a:t>
            </a:r>
          </a:p>
          <a:p>
            <a:pPr lvl="2"/>
            <a:r>
              <a:rPr lang="en-US" dirty="0" smtClean="0"/>
              <a:t>Prohibition</a:t>
            </a:r>
          </a:p>
          <a:p>
            <a:pPr lvl="2"/>
            <a:r>
              <a:rPr lang="en-US" dirty="0" smtClean="0"/>
              <a:t>Protection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A066-A4C4-480F-B957-E403B2B8D445}" type="slidenum">
              <a:rPr lang="en-US" smtClean="0"/>
              <a:pPr/>
              <a:t>43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Witnesses</a:t>
            </a:r>
            <a:endParaRPr lang="en-US" dirty="0"/>
          </a:p>
        </p:txBody>
      </p:sp>
      <p:sp>
        <p:nvSpPr>
          <p:cNvPr id="407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 startAt="2"/>
            </a:pPr>
            <a:r>
              <a:rPr lang="en-US" dirty="0" smtClean="0"/>
              <a:t>Interviews</a:t>
            </a:r>
          </a:p>
          <a:p>
            <a:pPr lvl="1"/>
            <a:r>
              <a:rPr lang="en-US" dirty="0" smtClean="0"/>
              <a:t>Disclose only “need to know” information</a:t>
            </a:r>
          </a:p>
          <a:p>
            <a:pPr lvl="1"/>
            <a:r>
              <a:rPr lang="en-US" dirty="0" smtClean="0"/>
              <a:t>Focus on specific facts</a:t>
            </a:r>
          </a:p>
          <a:p>
            <a:pPr lvl="1"/>
            <a:r>
              <a:rPr lang="en-US" dirty="0" smtClean="0"/>
              <a:t>Draw distinction between:</a:t>
            </a:r>
          </a:p>
          <a:p>
            <a:pPr lvl="2"/>
            <a:r>
              <a:rPr lang="en-US" dirty="0" smtClean="0"/>
              <a:t>Don’t recall whether it occurred</a:t>
            </a:r>
          </a:p>
          <a:p>
            <a:pPr lvl="2"/>
            <a:r>
              <a:rPr lang="en-US" dirty="0" smtClean="0"/>
              <a:t>Recall that it did not occur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A066-A4C4-480F-B957-E403B2B8D445}" type="slidenum">
              <a:rPr lang="en-US" smtClean="0"/>
              <a:pPr/>
              <a:t>44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Making</a:t>
            </a:r>
            <a:endParaRPr lang="en-US" dirty="0"/>
          </a:p>
        </p:txBody>
      </p:sp>
      <p:sp>
        <p:nvSpPr>
          <p:cNvPr id="417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Possible conclusions as to each allegation of environmental harassment:</a:t>
            </a:r>
          </a:p>
          <a:p>
            <a:pPr lvl="1"/>
            <a:r>
              <a:rPr lang="en-US" dirty="0" smtClean="0"/>
              <a:t>Occurred and inappropriate</a:t>
            </a:r>
          </a:p>
          <a:p>
            <a:pPr lvl="1"/>
            <a:r>
              <a:rPr lang="en-US" dirty="0" smtClean="0"/>
              <a:t>Occurred but not inappropriate</a:t>
            </a:r>
          </a:p>
          <a:p>
            <a:pPr lvl="1"/>
            <a:r>
              <a:rPr lang="en-US" dirty="0" smtClean="0"/>
              <a:t>Did not occur</a:t>
            </a:r>
          </a:p>
          <a:p>
            <a:pPr lvl="1"/>
            <a:r>
              <a:rPr lang="en-US" dirty="0" smtClean="0"/>
              <a:t>Do not know whether occurred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A066-A4C4-480F-B957-E403B2B8D445}" type="slidenum">
              <a:rPr lang="en-US" smtClean="0"/>
              <a:pPr/>
              <a:t>45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Making</a:t>
            </a:r>
            <a:endParaRPr lang="en-US" dirty="0"/>
          </a:p>
        </p:txBody>
      </p:sp>
      <p:sp>
        <p:nvSpPr>
          <p:cNvPr id="418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 startAt="2"/>
            </a:pPr>
            <a:r>
              <a:rPr lang="en-US" dirty="0" smtClean="0"/>
              <a:t>Possible conclusions with regard to each challenged tangible employment action:</a:t>
            </a:r>
          </a:p>
          <a:p>
            <a:pPr lvl="1"/>
            <a:r>
              <a:rPr lang="en-US" dirty="0" smtClean="0"/>
              <a:t>Legitimate reason</a:t>
            </a:r>
          </a:p>
          <a:p>
            <a:pPr lvl="2"/>
            <a:r>
              <a:rPr lang="en-US" dirty="0" smtClean="0"/>
              <a:t>Fair</a:t>
            </a:r>
          </a:p>
          <a:p>
            <a:pPr lvl="2"/>
            <a:r>
              <a:rPr lang="en-US" dirty="0" smtClean="0"/>
              <a:t>Unfair</a:t>
            </a:r>
          </a:p>
          <a:p>
            <a:pPr lvl="1"/>
            <a:r>
              <a:rPr lang="en-US" dirty="0" smtClean="0"/>
              <a:t>Illegitimate reason</a:t>
            </a:r>
          </a:p>
          <a:p>
            <a:pPr>
              <a:buAutoNum type="arabicPeriod" startAt="2"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A066-A4C4-480F-B957-E403B2B8D445}" type="slidenum">
              <a:rPr lang="en-US" smtClean="0"/>
              <a:pPr/>
              <a:t>46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Making</a:t>
            </a:r>
            <a:endParaRPr lang="en-US" dirty="0"/>
          </a:p>
        </p:txBody>
      </p:sp>
      <p:sp>
        <p:nvSpPr>
          <p:cNvPr id="418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 startAt="3"/>
            </a:pPr>
            <a:r>
              <a:rPr lang="en-US" dirty="0" smtClean="0"/>
              <a:t>Documenting decision:</a:t>
            </a:r>
          </a:p>
          <a:p>
            <a:pPr lvl="1"/>
            <a:r>
              <a:rPr lang="en-US" dirty="0" smtClean="0"/>
              <a:t>Avoid legal label, wherever possible</a:t>
            </a:r>
          </a:p>
          <a:p>
            <a:pPr lvl="1"/>
            <a:r>
              <a:rPr lang="en-US" dirty="0" smtClean="0"/>
              <a:t>Document credibility finding and basis for same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A066-A4C4-480F-B957-E403B2B8D445}" type="slidenum">
              <a:rPr lang="en-US" smtClean="0"/>
              <a:pPr/>
              <a:t>47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 startAt="4"/>
            </a:pPr>
            <a:r>
              <a:rPr lang="en-US" dirty="0" smtClean="0"/>
              <a:t>Documenting decision:  </a:t>
            </a:r>
            <a:r>
              <a:rPr lang="en-US" sz="2000" dirty="0" smtClean="0"/>
              <a:t>(continued)</a:t>
            </a:r>
          </a:p>
          <a:p>
            <a:pPr lvl="1">
              <a:buFont typeface="+mj-lt"/>
              <a:buAutoNum type="alphaLcPeriod" startAt="3"/>
            </a:pPr>
            <a:r>
              <a:rPr lang="en-US" dirty="0" smtClean="0"/>
              <a:t>Factors to consider in making credibility determinations (include but are not limited to):</a:t>
            </a:r>
          </a:p>
          <a:p>
            <a:pPr>
              <a:buAutoNum type="arabicPeriod" startAt="4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A066-A4C4-480F-B957-E403B2B8D445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645021" y="3408899"/>
            <a:ext cx="3642360" cy="288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88975" indent="-688975" algn="l" rtl="0" eaLnBrk="1" fontAlgn="base" hangingPunct="1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defRPr sz="3000">
                <a:solidFill>
                  <a:srgbClr val="203C6A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263650" indent="-577850" algn="l" rtl="0" eaLnBrk="1" fontAlgn="base" hangingPunct="1">
              <a:spcBef>
                <a:spcPct val="20000"/>
              </a:spcBef>
              <a:spcAft>
                <a:spcPct val="0"/>
              </a:spcAft>
              <a:buFont typeface="+mj-lt"/>
              <a:buAutoNum type="alphaLcPeriod"/>
              <a:defRPr sz="2600">
                <a:solidFill>
                  <a:srgbClr val="203C6A"/>
                </a:solidFill>
                <a:latin typeface="Arial" pitchFamily="34" charset="0"/>
                <a:cs typeface="Arial" pitchFamily="34" charset="0"/>
              </a:defRPr>
            </a:lvl2pPr>
            <a:lvl3pPr marL="1720850" indent="-461963" algn="l" rtl="0" eaLnBrk="1" fontAlgn="base" hangingPunct="1">
              <a:spcBef>
                <a:spcPct val="20000"/>
              </a:spcBef>
              <a:spcAft>
                <a:spcPct val="0"/>
              </a:spcAft>
              <a:buFont typeface="+mj-lt"/>
              <a:buAutoNum type="romanLcPeriod"/>
              <a:defRPr sz="2400">
                <a:solidFill>
                  <a:srgbClr val="203C6A"/>
                </a:solidFill>
                <a:latin typeface="Arial" pitchFamily="34" charset="0"/>
                <a:cs typeface="Arial" pitchFamily="34" charset="0"/>
              </a:defRPr>
            </a:lvl3pPr>
            <a:lvl4pPr marL="2054225" indent="-333375" algn="l" defTabSz="79375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203C6A"/>
                </a:solidFill>
                <a:latin typeface="Arial" pitchFamily="34" charset="0"/>
                <a:cs typeface="Arial" pitchFamily="34" charset="0"/>
              </a:defRPr>
            </a:lvl4pPr>
            <a:lvl5pPr marL="2400300" indent="-346075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203C6A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B325F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B325F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B325F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B325F"/>
                </a:solidFill>
                <a:latin typeface="+mn-lt"/>
              </a:defRPr>
            </a:lvl9pPr>
          </a:lstStyle>
          <a:p>
            <a:pPr marL="514350" indent="-514350">
              <a:buFont typeface="+mj-lt"/>
              <a:buAutoNum type="romanLcPeriod"/>
            </a:pPr>
            <a:r>
              <a:rPr lang="en-US" sz="2200" dirty="0" smtClean="0"/>
              <a:t>Consistency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200" dirty="0" smtClean="0"/>
              <a:t>Body Language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200" dirty="0" smtClean="0"/>
              <a:t>Timing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200" dirty="0" smtClean="0"/>
              <a:t>Corroboration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200" dirty="0" smtClean="0"/>
              <a:t>Other complaints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200" dirty="0" smtClean="0"/>
              <a:t>History of veracity</a:t>
            </a:r>
            <a:endParaRPr lang="en-US" sz="2200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5281107" y="3408899"/>
            <a:ext cx="3764280" cy="2884327"/>
          </a:xfrm>
          <a:prstGeom prst="rect">
            <a:avLst/>
          </a:prstGeom>
        </p:spPr>
        <p:txBody>
          <a:bodyPr/>
          <a:lstStyle>
            <a:lvl1pPr marL="688975" indent="-688975" algn="l" rtl="0" eaLnBrk="1" fontAlgn="base" hangingPunct="1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defRPr sz="3000">
                <a:solidFill>
                  <a:srgbClr val="203C6A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198563" indent="-449263" algn="l" rtl="0" eaLnBrk="1" fontAlgn="base" hangingPunct="1">
              <a:spcBef>
                <a:spcPct val="20000"/>
              </a:spcBef>
              <a:spcAft>
                <a:spcPct val="0"/>
              </a:spcAft>
              <a:buFont typeface="+mj-lt"/>
              <a:buAutoNum type="alphaLcPeriod"/>
              <a:defRPr sz="2400">
                <a:solidFill>
                  <a:srgbClr val="203C6A"/>
                </a:solidFill>
                <a:latin typeface="Arial" pitchFamily="34" charset="0"/>
                <a:cs typeface="Arial" pitchFamily="34" charset="0"/>
              </a:defRPr>
            </a:lvl2pPr>
            <a:lvl3pPr marL="1603375" indent="-344488" algn="l" rtl="0" eaLnBrk="1" fontAlgn="base" hangingPunct="1">
              <a:spcBef>
                <a:spcPct val="20000"/>
              </a:spcBef>
              <a:spcAft>
                <a:spcPct val="0"/>
              </a:spcAft>
              <a:buFont typeface="+mj-lt"/>
              <a:buAutoNum type="romanLcPeriod"/>
              <a:defRPr sz="2000">
                <a:solidFill>
                  <a:srgbClr val="203C6A"/>
                </a:solidFill>
                <a:latin typeface="Arial" pitchFamily="34" charset="0"/>
                <a:cs typeface="Arial" pitchFamily="34" charset="0"/>
              </a:defRPr>
            </a:lvl3pPr>
            <a:lvl4pPr marL="2054225" indent="-396875" algn="l" defTabSz="79375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rgbClr val="203C6A"/>
                </a:solidFill>
                <a:latin typeface="Arial" pitchFamily="34" charset="0"/>
                <a:cs typeface="Arial" pitchFamily="34" charset="0"/>
              </a:defRPr>
            </a:lvl4pPr>
            <a:lvl5pPr marL="2400300" indent="-346075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03C6A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B325F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B325F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B325F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B325F"/>
                </a:solidFill>
                <a:latin typeface="+mn-lt"/>
              </a:defRPr>
            </a:lvl9pPr>
          </a:lstStyle>
          <a:p>
            <a:pPr marL="514350" indent="-514350">
              <a:buFont typeface="+mj-lt"/>
              <a:buAutoNum type="romanLcPeriod" startAt="7"/>
            </a:pPr>
            <a:r>
              <a:rPr lang="en-US" sz="2200" dirty="0" smtClean="0"/>
              <a:t>Nature of denial</a:t>
            </a:r>
          </a:p>
          <a:p>
            <a:pPr marL="514350" indent="-514350">
              <a:buFont typeface="+mj-lt"/>
              <a:buAutoNum type="romanLcPeriod" startAt="7"/>
            </a:pPr>
            <a:r>
              <a:rPr lang="en-US" sz="2200" dirty="0" smtClean="0"/>
              <a:t>Memory</a:t>
            </a:r>
          </a:p>
          <a:p>
            <a:pPr marL="514350" indent="-514350">
              <a:buFont typeface="+mj-lt"/>
              <a:buAutoNum type="romanLcPeriod" startAt="7"/>
            </a:pPr>
            <a:r>
              <a:rPr lang="en-US" sz="2200" dirty="0" smtClean="0"/>
              <a:t>Make sense</a:t>
            </a:r>
          </a:p>
          <a:p>
            <a:pPr marL="514350" indent="-514350">
              <a:buFont typeface="+mj-lt"/>
              <a:buAutoNum type="romanLcPeriod" startAt="7"/>
            </a:pPr>
            <a:r>
              <a:rPr lang="en-US" sz="2200" dirty="0" smtClean="0"/>
              <a:t>Other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55798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Confidentiality and Investigations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 startAt="2"/>
            </a:pPr>
            <a:r>
              <a:rPr lang="en-US" dirty="0" smtClean="0"/>
              <a:t>Recent Cases/Guidance</a:t>
            </a:r>
          </a:p>
          <a:p>
            <a:pPr lvl="1"/>
            <a:r>
              <a:rPr lang="en-US" dirty="0" smtClean="0"/>
              <a:t>NLRB (</a:t>
            </a:r>
            <a:r>
              <a:rPr lang="en-US" u="sng" dirty="0" smtClean="0"/>
              <a:t>Banner</a:t>
            </a:r>
            <a:r>
              <a:rPr lang="en-US" dirty="0" smtClean="0"/>
              <a:t>) </a:t>
            </a:r>
            <a:r>
              <a:rPr lang="en-US" sz="2000" dirty="0" smtClean="0"/>
              <a:t>(continued)</a:t>
            </a:r>
          </a:p>
          <a:p>
            <a:pPr lvl="2">
              <a:buFont typeface="+mj-lt"/>
              <a:buAutoNum type="romanLcPeriod" startAt="4"/>
            </a:pPr>
            <a:r>
              <a:rPr lang="en-US" dirty="0" smtClean="0"/>
              <a:t>Even though it was only a request and not a rule, the NLRB held that the request violated the NLRA</a:t>
            </a:r>
          </a:p>
          <a:p>
            <a:pPr lvl="2">
              <a:buAutoNum type="romanLcPeriod" startAt="4"/>
            </a:pPr>
            <a:r>
              <a:rPr lang="en-US" dirty="0" smtClean="0"/>
              <a:t>NLRB concern:  even a suggestion may be interpreted as restricting protected concerted activity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21DA2-79C7-4ADE-A94C-EBA86FB98FC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93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Corrective Action (If Applicable)</a:t>
            </a:r>
            <a:endParaRPr lang="en-US" dirty="0"/>
          </a:p>
        </p:txBody>
      </p:sp>
      <p:sp>
        <p:nvSpPr>
          <p:cNvPr id="460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Potential corrective actions:</a:t>
            </a:r>
          </a:p>
          <a:p>
            <a:pPr lvl="1"/>
            <a:r>
              <a:rPr lang="en-US" dirty="0" smtClean="0"/>
              <a:t>Reverse decision (and make individual whole)</a:t>
            </a:r>
          </a:p>
          <a:p>
            <a:pPr lvl="1"/>
            <a:r>
              <a:rPr lang="en-US" dirty="0" smtClean="0"/>
              <a:t>Written reprimand/discipline</a:t>
            </a:r>
          </a:p>
          <a:p>
            <a:pPr lvl="1"/>
            <a:r>
              <a:rPr lang="en-US" dirty="0" smtClean="0"/>
              <a:t>Mandatory training/behavioral counseling</a:t>
            </a:r>
          </a:p>
          <a:p>
            <a:pPr lvl="1"/>
            <a:r>
              <a:rPr lang="en-US" dirty="0" smtClean="0"/>
              <a:t>Financial penalty (FLSA considerations)</a:t>
            </a:r>
          </a:p>
          <a:p>
            <a:pPr lvl="1"/>
            <a:r>
              <a:rPr lang="en-US" dirty="0" smtClean="0"/>
              <a:t>Suspension (FLSA considerations)</a:t>
            </a:r>
          </a:p>
          <a:p>
            <a:pPr lvl="1"/>
            <a:r>
              <a:rPr lang="en-US" dirty="0" smtClean="0"/>
              <a:t>Work or other restrictions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A066-A4C4-480F-B957-E403B2B8D445}" type="slidenum">
              <a:rPr lang="en-US" smtClean="0"/>
              <a:pPr/>
              <a:t>49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Corrective Action (If Applicable)</a:t>
            </a:r>
            <a:endParaRPr lang="en-US" dirty="0"/>
          </a:p>
        </p:txBody>
      </p:sp>
      <p:sp>
        <p:nvSpPr>
          <p:cNvPr id="461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Potential corrective actions:  </a:t>
            </a:r>
            <a:r>
              <a:rPr lang="en-US" sz="2000" dirty="0" smtClean="0"/>
              <a:t>(continued)</a:t>
            </a:r>
          </a:p>
          <a:p>
            <a:pPr lvl="1">
              <a:buFont typeface="+mj-lt"/>
              <a:buAutoNum type="alphaLcPeriod" startAt="7"/>
            </a:pPr>
            <a:r>
              <a:rPr lang="en-US" dirty="0" smtClean="0"/>
              <a:t>Demotion with reduction in pay</a:t>
            </a:r>
          </a:p>
          <a:p>
            <a:pPr lvl="1">
              <a:buAutoNum type="alphaLcPeriod" startAt="7"/>
            </a:pPr>
            <a:r>
              <a:rPr lang="en-US" dirty="0" smtClean="0"/>
              <a:t>Oversight of employment decisions</a:t>
            </a:r>
          </a:p>
          <a:p>
            <a:pPr lvl="1">
              <a:buAutoNum type="alphaLcPeriod" startAt="7"/>
            </a:pPr>
            <a:r>
              <a:rPr lang="en-US" dirty="0" smtClean="0"/>
              <a:t>Termination of employment</a:t>
            </a:r>
          </a:p>
          <a:p>
            <a:pPr lvl="1">
              <a:buAutoNum type="alphaLcPeriod" startAt="7"/>
            </a:pPr>
            <a:r>
              <a:rPr lang="en-US" dirty="0" smtClean="0"/>
              <a:t>Termination of other relationship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A066-A4C4-480F-B957-E403B2B8D445}" type="slidenum">
              <a:rPr lang="en-US" smtClean="0"/>
              <a:pPr/>
              <a:t>50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Corrective Action (If Applicable)</a:t>
            </a:r>
            <a:endParaRPr lang="en-US" dirty="0"/>
          </a:p>
        </p:txBody>
      </p:sp>
      <p:sp>
        <p:nvSpPr>
          <p:cNvPr id="462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 startAt="2"/>
            </a:pPr>
            <a:r>
              <a:rPr lang="en-US" dirty="0" smtClean="0"/>
              <a:t>Factors to consider</a:t>
            </a:r>
          </a:p>
          <a:p>
            <a:pPr lvl="1"/>
            <a:r>
              <a:rPr lang="en-US" dirty="0" smtClean="0"/>
              <a:t>Severity</a:t>
            </a:r>
          </a:p>
          <a:p>
            <a:pPr lvl="1"/>
            <a:r>
              <a:rPr lang="en-US" dirty="0" smtClean="0"/>
              <a:t>Pervasiveness</a:t>
            </a:r>
          </a:p>
          <a:p>
            <a:pPr lvl="1"/>
            <a:r>
              <a:rPr lang="en-US" dirty="0" smtClean="0"/>
              <a:t>Prior indication that unwelcome</a:t>
            </a:r>
          </a:p>
          <a:p>
            <a:pPr lvl="1"/>
            <a:r>
              <a:rPr lang="en-US" dirty="0" smtClean="0"/>
              <a:t>Prior warnings</a:t>
            </a:r>
          </a:p>
          <a:p>
            <a:pPr>
              <a:buAutoNum type="arabicPeriod" startAt="2"/>
            </a:pPr>
            <a:endParaRPr lang="en-US" dirty="0" smtClean="0"/>
          </a:p>
          <a:p>
            <a:pPr>
              <a:buAutoNum type="arabicPeriod" startAt="2"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A066-A4C4-480F-B957-E403B2B8D445}" type="slidenum">
              <a:rPr lang="en-US" smtClean="0"/>
              <a:pPr/>
              <a:t>51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Corrective Action (If Applicable)</a:t>
            </a:r>
            <a:endParaRPr lang="en-US" dirty="0"/>
          </a:p>
        </p:txBody>
      </p:sp>
      <p:sp>
        <p:nvSpPr>
          <p:cNvPr id="463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 startAt="2"/>
            </a:pPr>
            <a:r>
              <a:rPr lang="en-US" dirty="0" smtClean="0"/>
              <a:t>Factors to consider </a:t>
            </a:r>
            <a:r>
              <a:rPr lang="en-US" sz="2000" dirty="0" smtClean="0"/>
              <a:t>(continued)</a:t>
            </a:r>
          </a:p>
          <a:p>
            <a:pPr lvl="1">
              <a:buFont typeface="+mj-lt"/>
              <a:buAutoNum type="alphaLcPeriod" startAt="5"/>
            </a:pPr>
            <a:r>
              <a:rPr lang="en-US" dirty="0" smtClean="0"/>
              <a:t>Position  </a:t>
            </a:r>
          </a:p>
          <a:p>
            <a:pPr lvl="1">
              <a:buAutoNum type="alphaLcPeriod" startAt="5"/>
            </a:pPr>
            <a:r>
              <a:rPr lang="en-US" dirty="0" smtClean="0"/>
              <a:t>Responsiveness to counseling/discipline</a:t>
            </a:r>
          </a:p>
          <a:p>
            <a:pPr lvl="1">
              <a:buAutoNum type="alphaLcPeriod" startAt="5"/>
            </a:pPr>
            <a:r>
              <a:rPr lang="en-US" dirty="0" smtClean="0"/>
              <a:t>Intent (as a mitigating or aggravating factor)</a:t>
            </a:r>
          </a:p>
          <a:p>
            <a:pPr lvl="1">
              <a:buAutoNum type="alphaLcPeriod" startAt="5"/>
            </a:pPr>
            <a:r>
              <a:rPr lang="en-US" dirty="0" smtClean="0"/>
              <a:t>Consistency (how other similar situations have been handled)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A066-A4C4-480F-B957-E403B2B8D445}" type="slidenum">
              <a:rPr lang="en-US" smtClean="0"/>
              <a:pPr/>
              <a:t>52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Retaliation</a:t>
            </a:r>
            <a:endParaRPr lang="en-US" dirty="0"/>
          </a:p>
        </p:txBody>
      </p:sp>
      <p:sp>
        <p:nvSpPr>
          <p:cNvPr id="431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Prevent and correct unlawful retaliation against</a:t>
            </a:r>
          </a:p>
          <a:p>
            <a:pPr lvl="1"/>
            <a:r>
              <a:rPr lang="en-US" dirty="0" smtClean="0"/>
              <a:t>Complainant</a:t>
            </a:r>
          </a:p>
          <a:p>
            <a:pPr lvl="1"/>
            <a:r>
              <a:rPr lang="en-US" dirty="0" smtClean="0"/>
              <a:t>Witnesses</a:t>
            </a:r>
          </a:p>
          <a:p>
            <a:pPr lvl="1"/>
            <a:r>
              <a:rPr lang="en-US" dirty="0" smtClean="0"/>
              <a:t>Others who participate in investigatory process</a:t>
            </a:r>
          </a:p>
          <a:p>
            <a:pPr lvl="1"/>
            <a:r>
              <a:rPr lang="en-US" dirty="0" smtClean="0"/>
              <a:t>Others who are associated with complainant  (e.g., spouse or child)</a:t>
            </a:r>
          </a:p>
          <a:p>
            <a:pPr lvl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A066-A4C4-480F-B957-E403B2B8D445}" type="slidenum">
              <a:rPr lang="en-US" smtClean="0"/>
              <a:pPr/>
              <a:t>53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Retaliation</a:t>
            </a:r>
            <a:endParaRPr lang="en-US" dirty="0"/>
          </a:p>
        </p:txBody>
      </p:sp>
      <p:sp>
        <p:nvSpPr>
          <p:cNvPr id="458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 startAt="2"/>
            </a:pPr>
            <a:r>
              <a:rPr lang="en-US" dirty="0" smtClean="0"/>
              <a:t>Prohibited retaliation</a:t>
            </a:r>
          </a:p>
          <a:p>
            <a:pPr lvl="1"/>
            <a:r>
              <a:rPr lang="en-US" dirty="0" smtClean="0"/>
              <a:t>Tangible employment actions</a:t>
            </a:r>
          </a:p>
          <a:p>
            <a:pPr lvl="1"/>
            <a:r>
              <a:rPr lang="en-US" dirty="0" smtClean="0"/>
              <a:t>Other material terms and conditions of employment (e.g., assignments)</a:t>
            </a:r>
          </a:p>
          <a:p>
            <a:pPr lvl="1"/>
            <a:r>
              <a:rPr lang="en-US" dirty="0" smtClean="0"/>
              <a:t>Adverse actions independent of the workforce</a:t>
            </a:r>
          </a:p>
          <a:p>
            <a:pPr lvl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A066-A4C4-480F-B957-E403B2B8D445}" type="slidenum">
              <a:rPr lang="en-US" smtClean="0"/>
              <a:pPr/>
              <a:t>54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Retaliation</a:t>
            </a:r>
            <a:endParaRPr lang="en-US" dirty="0"/>
          </a:p>
        </p:txBody>
      </p:sp>
      <p:sp>
        <p:nvSpPr>
          <p:cNvPr id="432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 startAt="3"/>
            </a:pPr>
            <a:r>
              <a:rPr lang="en-US" dirty="0" smtClean="0"/>
              <a:t>HR should:</a:t>
            </a:r>
          </a:p>
          <a:p>
            <a:pPr lvl="1"/>
            <a:r>
              <a:rPr lang="en-US" dirty="0" smtClean="0"/>
              <a:t>Raise non-retaliation with complainant and accused when conclude investigation</a:t>
            </a:r>
          </a:p>
          <a:p>
            <a:pPr lvl="1"/>
            <a:r>
              <a:rPr lang="en-US" dirty="0" smtClean="0"/>
              <a:t>Document in advance dates for follow-up meetings with both</a:t>
            </a:r>
          </a:p>
          <a:p>
            <a:pPr lvl="1"/>
            <a:r>
              <a:rPr lang="en-US" dirty="0" smtClean="0"/>
              <a:t>Arrange for oversight of material employment decisions made by accused with regard to complainant, where applicable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A066-A4C4-480F-B957-E403B2B8D445}" type="slidenum">
              <a:rPr lang="en-US" smtClean="0"/>
              <a:pPr/>
              <a:t>55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Retaliation</a:t>
            </a:r>
            <a:endParaRPr lang="en-US" dirty="0"/>
          </a:p>
        </p:txBody>
      </p:sp>
      <p:sp>
        <p:nvSpPr>
          <p:cNvPr id="433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 startAt="3"/>
            </a:pPr>
            <a:r>
              <a:rPr lang="en-US" dirty="0" smtClean="0"/>
              <a:t>HR should:  </a:t>
            </a:r>
            <a:r>
              <a:rPr lang="en-US" sz="2000" dirty="0" smtClean="0"/>
              <a:t>(continued)</a:t>
            </a:r>
          </a:p>
          <a:p>
            <a:pPr lvl="1">
              <a:buFont typeface="+mj-lt"/>
              <a:buAutoNum type="alphaLcPeriod" startAt="4"/>
            </a:pPr>
            <a:r>
              <a:rPr lang="en-US" dirty="0" smtClean="0"/>
              <a:t>Document what parties say in follow-up meetings</a:t>
            </a:r>
          </a:p>
          <a:p>
            <a:pPr lvl="1">
              <a:buAutoNum type="alphaLcPeriod" startAt="4"/>
            </a:pPr>
            <a:r>
              <a:rPr lang="en-US" dirty="0" smtClean="0"/>
              <a:t>Commence investigation immediately if any allegation of retaliation (or discrimination or harassment)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A066-A4C4-480F-B957-E403B2B8D445}" type="slidenum">
              <a:rPr lang="en-US" smtClean="0"/>
              <a:pPr/>
              <a:t>56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</a:t>
            </a:r>
            <a:endParaRPr lang="en-US" dirty="0"/>
          </a:p>
        </p:txBody>
      </p:sp>
      <p:sp>
        <p:nvSpPr>
          <p:cNvPr id="435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contact with complainant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A066-A4C4-480F-B957-E403B2B8D445}" type="slidenum">
              <a:rPr lang="en-US" smtClean="0"/>
              <a:pPr/>
              <a:t>57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</a:t>
            </a:r>
            <a:endParaRPr lang="en-US" dirty="0"/>
          </a:p>
        </p:txBody>
      </p:sp>
      <p:sp>
        <p:nvSpPr>
          <p:cNvPr id="436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 startAt="2"/>
            </a:pPr>
            <a:r>
              <a:rPr lang="en-US" dirty="0" smtClean="0"/>
              <a:t>Notes of interviews</a:t>
            </a:r>
          </a:p>
          <a:p>
            <a:pPr lvl="1"/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Retention</a:t>
            </a:r>
          </a:p>
          <a:p>
            <a:pPr lvl="1"/>
            <a:endParaRPr lang="en-US" dirty="0" smtClean="0"/>
          </a:p>
          <a:p>
            <a:pPr>
              <a:buAutoNum type="arabicPeriod" startAt="2"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A066-A4C4-480F-B957-E403B2B8D445}" type="slidenum">
              <a:rPr lang="en-US" smtClean="0"/>
              <a:pPr/>
              <a:t>58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Confidentiality and Investigations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 startAt="2"/>
            </a:pPr>
            <a:r>
              <a:rPr lang="en-US" dirty="0" smtClean="0"/>
              <a:t>Recent Cases/Guidance</a:t>
            </a:r>
          </a:p>
          <a:p>
            <a:pPr lvl="1"/>
            <a:r>
              <a:rPr lang="en-US" dirty="0" smtClean="0"/>
              <a:t>NLRB (</a:t>
            </a:r>
            <a:r>
              <a:rPr lang="en-US" u="sng" dirty="0" smtClean="0"/>
              <a:t>Banner</a:t>
            </a:r>
            <a:r>
              <a:rPr lang="en-US" dirty="0" smtClean="0"/>
              <a:t>) </a:t>
            </a:r>
            <a:r>
              <a:rPr lang="en-US" sz="2000" dirty="0" smtClean="0"/>
              <a:t>(continued)</a:t>
            </a:r>
          </a:p>
          <a:p>
            <a:pPr lvl="2">
              <a:buFont typeface="+mj-lt"/>
              <a:buAutoNum type="romanLcPeriod" startAt="6"/>
            </a:pPr>
            <a:r>
              <a:rPr lang="en-US" dirty="0" smtClean="0"/>
              <a:t>Note:  NLRA does not cover supervisors and managers as specifically defined by the NLRA; they are not employees under the Act so you can silence them (unless another law says you can’t)</a:t>
            </a:r>
          </a:p>
          <a:p>
            <a:pPr lvl="2">
              <a:buAutoNum type="romanLcPeriod" startAt="6"/>
            </a:pPr>
            <a:r>
              <a:rPr lang="en-US" dirty="0" smtClean="0"/>
              <a:t>Status of </a:t>
            </a:r>
            <a:r>
              <a:rPr lang="en-US" u="sng" dirty="0" smtClean="0"/>
              <a:t>Banner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Case on appeal, plus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Question as to whether </a:t>
            </a:r>
            <a:r>
              <a:rPr lang="en-US" u="sng" dirty="0" smtClean="0"/>
              <a:t>Banner</a:t>
            </a:r>
            <a:r>
              <a:rPr lang="en-US" dirty="0" smtClean="0"/>
              <a:t> is good law in light of appellate court finding that Board does not have constitutionally-appointed quorum to act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21DA2-79C7-4ADE-A94C-EBA86FB98FC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64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</a:t>
            </a:r>
            <a:endParaRPr lang="en-US" dirty="0"/>
          </a:p>
        </p:txBody>
      </p:sp>
      <p:sp>
        <p:nvSpPr>
          <p:cNvPr id="437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 startAt="3"/>
            </a:pPr>
            <a:r>
              <a:rPr lang="en-US" dirty="0" smtClean="0"/>
              <a:t>Summaries of interviews with complainant, accused and witnesses.  Options:</a:t>
            </a:r>
          </a:p>
          <a:p>
            <a:pPr lvl="1"/>
            <a:r>
              <a:rPr lang="en-US" dirty="0" smtClean="0"/>
              <a:t>File memo</a:t>
            </a:r>
          </a:p>
          <a:p>
            <a:pPr lvl="1"/>
            <a:r>
              <a:rPr lang="en-US" dirty="0" smtClean="0"/>
              <a:t>Written statement prepared by person  </a:t>
            </a:r>
          </a:p>
          <a:p>
            <a:pPr lvl="1"/>
            <a:r>
              <a:rPr lang="en-US" dirty="0" smtClean="0"/>
              <a:t>Memo from investigator to person</a:t>
            </a:r>
          </a:p>
          <a:p>
            <a:pPr lvl="2"/>
            <a:r>
              <a:rPr lang="en-US" dirty="0" smtClean="0"/>
              <a:t>Ask person to sign</a:t>
            </a:r>
          </a:p>
          <a:p>
            <a:pPr lvl="2"/>
            <a:r>
              <a:rPr lang="en-US" dirty="0" smtClean="0"/>
              <a:t>Give him/her opportunity to add, modify or delete </a:t>
            </a:r>
          </a:p>
          <a:p>
            <a:pPr lvl="3"/>
            <a:r>
              <a:rPr lang="en-US" dirty="0" smtClean="0"/>
              <a:t>If employee deletes, need to determine why</a:t>
            </a:r>
          </a:p>
          <a:p>
            <a:pPr lvl="3"/>
            <a:r>
              <a:rPr lang="en-US" dirty="0" smtClean="0"/>
              <a:t>Right to consult with counsel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A066-A4C4-480F-B957-E403B2B8D445}" type="slidenum">
              <a:rPr lang="en-US" smtClean="0"/>
              <a:pPr/>
              <a:t>59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</a:t>
            </a:r>
            <a:endParaRPr lang="en-US" dirty="0"/>
          </a:p>
        </p:txBody>
      </p:sp>
      <p:sp>
        <p:nvSpPr>
          <p:cNvPr id="438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 startAt="4"/>
            </a:pPr>
            <a:r>
              <a:rPr lang="en-US" dirty="0" smtClean="0"/>
              <a:t>Summary of investigatory findings and reasons for findings</a:t>
            </a:r>
          </a:p>
          <a:p>
            <a:pPr>
              <a:buAutoNum type="arabicPeriod" startAt="4"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A066-A4C4-480F-B957-E403B2B8D445}" type="slidenum">
              <a:rPr lang="en-US" smtClean="0"/>
              <a:pPr/>
              <a:t>60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</a:t>
            </a:r>
            <a:endParaRPr lang="en-US" dirty="0"/>
          </a:p>
        </p:txBody>
      </p:sp>
      <p:sp>
        <p:nvSpPr>
          <p:cNvPr id="439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 startAt="5"/>
            </a:pPr>
            <a:r>
              <a:rPr lang="en-US" dirty="0" smtClean="0"/>
              <a:t>Conclusory memos to complainant and accused:</a:t>
            </a:r>
          </a:p>
          <a:p>
            <a:pPr lvl="1"/>
            <a:r>
              <a:rPr lang="en-US" dirty="0" smtClean="0"/>
              <a:t>Summarizing factual (not legal) findings</a:t>
            </a:r>
          </a:p>
          <a:p>
            <a:pPr lvl="1"/>
            <a:r>
              <a:rPr lang="en-US" dirty="0" smtClean="0"/>
              <a:t>Explaining corrective actions, if applicable</a:t>
            </a:r>
          </a:p>
          <a:p>
            <a:pPr lvl="1"/>
            <a:r>
              <a:rPr lang="en-US" dirty="0" smtClean="0"/>
              <a:t>Emphasizing non-retaliation, etc.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A066-A4C4-480F-B957-E403B2B8D445}" type="slidenum">
              <a:rPr lang="en-US" smtClean="0"/>
              <a:pPr/>
              <a:t>61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365498"/>
            <a:ext cx="9144000" cy="2158375"/>
          </a:xfrm>
        </p:spPr>
        <p:txBody>
          <a:bodyPr/>
          <a:lstStyle/>
          <a:p>
            <a:r>
              <a:rPr lang="en-US" sz="6000" dirty="0"/>
              <a:t>Thank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Confidentiality and Investigations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 startAt="2"/>
            </a:pPr>
            <a:r>
              <a:rPr lang="en-US" dirty="0" smtClean="0"/>
              <a:t>Recent Cases/Guidance </a:t>
            </a:r>
            <a:r>
              <a:rPr lang="en-US" sz="2000" dirty="0" smtClean="0"/>
              <a:t>(continued)</a:t>
            </a:r>
          </a:p>
          <a:p>
            <a:pPr lvl="1">
              <a:buFont typeface="+mj-lt"/>
              <a:buAutoNum type="alphaLcPeriod" startAt="2"/>
            </a:pPr>
            <a:r>
              <a:rPr lang="en-US" dirty="0" smtClean="0"/>
              <a:t>Civil Rights Laws</a:t>
            </a:r>
          </a:p>
          <a:p>
            <a:pPr lvl="2"/>
            <a:r>
              <a:rPr lang="en-US" dirty="0" smtClean="0"/>
              <a:t>Examples:  Title VII, ADA, ADEA, GINA</a:t>
            </a:r>
          </a:p>
          <a:p>
            <a:pPr lvl="2"/>
            <a:r>
              <a:rPr lang="en-US" dirty="0" smtClean="0"/>
              <a:t>Civil rights laws define employees subject to protection broader than the NLRA to include supervisors and managers</a:t>
            </a:r>
          </a:p>
          <a:p>
            <a:pPr lvl="2"/>
            <a:r>
              <a:rPr lang="en-US" dirty="0" smtClean="0"/>
              <a:t>Supervisors and managers who wish to share concerns about discrimination, harassment or retaliation may have protection under the civil rights laws, even though they are not protected under the NLRA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21DA2-79C7-4ADE-A94C-EBA86FB98FC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4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Confidentiality and Investigations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rabicPeriod" startAt="3"/>
            </a:pPr>
            <a:r>
              <a:rPr lang="en-US" dirty="0" smtClean="0"/>
              <a:t>Risk Balancing:</a:t>
            </a:r>
          </a:p>
          <a:p>
            <a:pPr lvl="1"/>
            <a:r>
              <a:rPr lang="en-US" dirty="0" smtClean="0"/>
              <a:t>Under NLRA (Section 7 rights are not absolute)</a:t>
            </a:r>
          </a:p>
          <a:p>
            <a:pPr lvl="1"/>
            <a:r>
              <a:rPr lang="en-US" dirty="0" smtClean="0"/>
              <a:t>NLRA v other laws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21DA2-79C7-4ADE-A94C-EBA86FB98FC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Confidentiality and Investigations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rabicPeriod" startAt="4"/>
            </a:pPr>
            <a:r>
              <a:rPr lang="en-US" dirty="0" smtClean="0"/>
              <a:t>Possible Circumstances Where Employees May be Instructed to Keep Investigation Confidential</a:t>
            </a:r>
          </a:p>
          <a:p>
            <a:pPr lvl="1"/>
            <a:r>
              <a:rPr lang="en-US" dirty="0" smtClean="0"/>
              <a:t>NLRB raised four (4) possible circumstances</a:t>
            </a:r>
          </a:p>
          <a:p>
            <a:pPr lvl="2"/>
            <a:r>
              <a:rPr lang="en-US" dirty="0" smtClean="0"/>
              <a:t>Whether the witnesses need protection, for example: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Safety concerns (not specifically mentioned in case)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Retaliation concerns (not specifically mentioned in case)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21DA2-79C7-4ADE-A94C-EBA86FB98FC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9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umbering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dobe Heiti Std R"/>
        <a:ea typeface=""/>
        <a:cs typeface=""/>
      </a:majorFont>
      <a:minorFont>
        <a:latin typeface="Adobe Heiti Std 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ulle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dobe Heiti Std R"/>
        <a:ea typeface=""/>
        <a:cs typeface=""/>
      </a:majorFont>
      <a:minorFont>
        <a:latin typeface="Adobe Heiti Std 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Duane_Morris</Template>
  <TotalTime>0</TotalTime>
  <Words>1942</Words>
  <Application>Microsoft Office PowerPoint</Application>
  <PresentationFormat>On-screen Show (4:3)</PresentationFormat>
  <Paragraphs>411</Paragraphs>
  <Slides>63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63</vt:i4>
      </vt:variant>
    </vt:vector>
  </HeadingPairs>
  <TitlesOfParts>
    <vt:vector size="65" baseType="lpstr">
      <vt:lpstr>Numbering Design</vt:lpstr>
      <vt:lpstr>Bullet Design</vt:lpstr>
      <vt:lpstr>Proper Procedures in Conducting  HR Workplace Investigations* prepared for Pennsylvania Chamber of Business and Industry Human Resources Roundtable</vt:lpstr>
      <vt:lpstr>Part I</vt:lpstr>
      <vt:lpstr>Confidentiality and Investigations</vt:lpstr>
      <vt:lpstr>Confidentiality and Investigations</vt:lpstr>
      <vt:lpstr>Confidentiality and Investigations</vt:lpstr>
      <vt:lpstr>Confidentiality and Investigations</vt:lpstr>
      <vt:lpstr>Confidentiality and Investigations</vt:lpstr>
      <vt:lpstr>Confidentiality and Investigations</vt:lpstr>
      <vt:lpstr>Confidentiality and Investigations</vt:lpstr>
      <vt:lpstr>Confidentiality and Investigations</vt:lpstr>
      <vt:lpstr>Confidentiality and Investigations</vt:lpstr>
      <vt:lpstr>Confidentiality and Investigations</vt:lpstr>
      <vt:lpstr>Confidentiality and Investigations</vt:lpstr>
      <vt:lpstr>Confidentiality and Investigations</vt:lpstr>
      <vt:lpstr>Confidentiality and Investigations</vt:lpstr>
      <vt:lpstr>Confidentiality and Investigations</vt:lpstr>
      <vt:lpstr>Confidentiality and Investigations</vt:lpstr>
      <vt:lpstr>Confidentiality and Investigations</vt:lpstr>
      <vt:lpstr>Confidentiality and Investigations</vt:lpstr>
      <vt:lpstr>Confidentiality and Investigations</vt:lpstr>
      <vt:lpstr>Part II</vt:lpstr>
      <vt:lpstr>When to Investigate?</vt:lpstr>
      <vt:lpstr>When to Investigate?</vt:lpstr>
      <vt:lpstr>When to Investigate?</vt:lpstr>
      <vt:lpstr>When to Investigate?</vt:lpstr>
      <vt:lpstr>When to Investigate?</vt:lpstr>
      <vt:lpstr>When to Investigate?</vt:lpstr>
      <vt:lpstr>Who Should Investigate?</vt:lpstr>
      <vt:lpstr>Who Should Investigate?</vt:lpstr>
      <vt:lpstr>General Guidelines</vt:lpstr>
      <vt:lpstr>General Guidelines</vt:lpstr>
      <vt:lpstr>General Guidelines</vt:lpstr>
      <vt:lpstr>General Guidelines</vt:lpstr>
      <vt:lpstr>Interview of Complainant</vt:lpstr>
      <vt:lpstr>Interview of Complainant</vt:lpstr>
      <vt:lpstr>Interview of Complainant</vt:lpstr>
      <vt:lpstr>Interview of Complainant</vt:lpstr>
      <vt:lpstr>Interview of Complainant</vt:lpstr>
      <vt:lpstr>Accused</vt:lpstr>
      <vt:lpstr>Accused</vt:lpstr>
      <vt:lpstr>Accused</vt:lpstr>
      <vt:lpstr>Accused</vt:lpstr>
      <vt:lpstr>Accused</vt:lpstr>
      <vt:lpstr>Witnesses</vt:lpstr>
      <vt:lpstr>Witnesses</vt:lpstr>
      <vt:lpstr>Decision Making</vt:lpstr>
      <vt:lpstr>Decision Making</vt:lpstr>
      <vt:lpstr>Decision Making</vt:lpstr>
      <vt:lpstr>Decision Making</vt:lpstr>
      <vt:lpstr>Corrective Action (If Applicable)</vt:lpstr>
      <vt:lpstr>Corrective Action (If Applicable)</vt:lpstr>
      <vt:lpstr>Corrective Action (If Applicable)</vt:lpstr>
      <vt:lpstr>Corrective Action (If Applicable)</vt:lpstr>
      <vt:lpstr>Retaliation</vt:lpstr>
      <vt:lpstr>Retaliation</vt:lpstr>
      <vt:lpstr>Retaliation</vt:lpstr>
      <vt:lpstr>Retaliation</vt:lpstr>
      <vt:lpstr>Documentation</vt:lpstr>
      <vt:lpstr>Documentation</vt:lpstr>
      <vt:lpstr>Documentation</vt:lpstr>
      <vt:lpstr>Documentation</vt:lpstr>
      <vt:lpstr>Documentation</vt:lpstr>
      <vt:lpstr>Thank you!</vt:lpstr>
    </vt:vector>
  </TitlesOfParts>
  <Company>Wolf, Block, Schorr &amp; Solis-Cohen LLP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Jonathan Segal</cp:lastModifiedBy>
  <cp:revision>161</cp:revision>
  <cp:lastPrinted>2013-04-15T15:21:46Z</cp:lastPrinted>
  <dcterms:created xsi:type="dcterms:W3CDTF">2003-10-01T15:37:47Z</dcterms:created>
  <dcterms:modified xsi:type="dcterms:W3CDTF">2013-04-20T11:26:09Z</dcterms:modified>
</cp:coreProperties>
</file>